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73" r:id="rId5"/>
    <p:sldId id="314" r:id="rId6"/>
    <p:sldId id="280" r:id="rId7"/>
    <p:sldId id="277" r:id="rId8"/>
    <p:sldId id="275" r:id="rId9"/>
    <p:sldId id="311" r:id="rId10"/>
    <p:sldId id="312" r:id="rId11"/>
    <p:sldId id="302" r:id="rId12"/>
    <p:sldId id="284" r:id="rId13"/>
    <p:sldId id="286" r:id="rId14"/>
    <p:sldId id="285" r:id="rId15"/>
    <p:sldId id="283" r:id="rId16"/>
    <p:sldId id="288" r:id="rId17"/>
    <p:sldId id="310" r:id="rId18"/>
    <p:sldId id="289" r:id="rId19"/>
    <p:sldId id="290" r:id="rId20"/>
    <p:sldId id="313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306" r:id="rId29"/>
    <p:sldId id="308" r:id="rId30"/>
    <p:sldId id="309" r:id="rId31"/>
    <p:sldId id="298" r:id="rId32"/>
    <p:sldId id="299" r:id="rId33"/>
    <p:sldId id="300" r:id="rId34"/>
    <p:sldId id="301" r:id="rId35"/>
    <p:sldId id="315" r:id="rId36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1224" userDrawn="1">
          <p15:clr>
            <a:srgbClr val="A4A3A4"/>
          </p15:clr>
        </p15:guide>
        <p15:guide id="3" pos="7368" userDrawn="1">
          <p15:clr>
            <a:srgbClr val="A4A3A4"/>
          </p15:clr>
        </p15:guide>
        <p15:guide id="4" pos="312" userDrawn="1">
          <p15:clr>
            <a:srgbClr val="A4A3A4"/>
          </p15:clr>
        </p15:guide>
        <p15:guide id="6" orient="horz" pos="2856" userDrawn="1">
          <p15:clr>
            <a:srgbClr val="A4A3A4"/>
          </p15:clr>
        </p15:guide>
        <p15:guide id="7" pos="5928" userDrawn="1">
          <p15:clr>
            <a:srgbClr val="A4A3A4"/>
          </p15:clr>
        </p15:guide>
        <p15:guide id="8" pos="6168" userDrawn="1">
          <p15:clr>
            <a:srgbClr val="A4A3A4"/>
          </p15:clr>
        </p15:guide>
        <p15:guide id="9" pos="1512" userDrawn="1">
          <p15:clr>
            <a:srgbClr val="A4A3A4"/>
          </p15:clr>
        </p15:guide>
        <p15:guide id="10" orient="horz" pos="264" userDrawn="1">
          <p15:clr>
            <a:srgbClr val="A4A3A4"/>
          </p15:clr>
        </p15:guide>
        <p15:guide id="11" pos="2496" userDrawn="1">
          <p15:clr>
            <a:srgbClr val="A4A3A4"/>
          </p15:clr>
        </p15:guide>
        <p15:guide id="12" pos="2688" userDrawn="1">
          <p15:clr>
            <a:srgbClr val="A4A3A4"/>
          </p15:clr>
        </p15:guide>
        <p15:guide id="13" pos="4536" userDrawn="1">
          <p15:clr>
            <a:srgbClr val="A4A3A4"/>
          </p15:clr>
        </p15:guide>
        <p15:guide id="14" pos="4008" userDrawn="1">
          <p15:clr>
            <a:srgbClr val="A4A3A4"/>
          </p15:clr>
        </p15:guide>
        <p15:guide id="15" pos="4944" userDrawn="1">
          <p15:clr>
            <a:srgbClr val="A4A3A4"/>
          </p15:clr>
        </p15:guide>
        <p15:guide id="16" pos="5136" userDrawn="1">
          <p15:clr>
            <a:srgbClr val="A4A3A4"/>
          </p15:clr>
        </p15:guide>
        <p15:guide id="17" orient="horz" pos="1584" userDrawn="1">
          <p15:clr>
            <a:srgbClr val="A4A3A4"/>
          </p15:clr>
        </p15:guide>
        <p15:guide id="18" orient="horz" pos="2736" userDrawn="1">
          <p15:clr>
            <a:srgbClr val="A4A3A4"/>
          </p15:clr>
        </p15:guide>
        <p15:guide id="19" orient="horz" pos="3648" userDrawn="1">
          <p15:clr>
            <a:srgbClr val="A4A3A4"/>
          </p15:clr>
        </p15:guide>
        <p15:guide id="20" orient="horz" pos="864" userDrawn="1">
          <p15:clr>
            <a:srgbClr val="A4A3A4"/>
          </p15:clr>
        </p15:guide>
        <p15:guide id="21" orient="horz" pos="3984" userDrawn="1">
          <p15:clr>
            <a:srgbClr val="A4A3A4"/>
          </p15:clr>
        </p15:guide>
        <p15:guide id="22" pos="456" userDrawn="1">
          <p15:clr>
            <a:srgbClr val="A4A3A4"/>
          </p15:clr>
        </p15:guide>
        <p15:guide id="23" pos="7248" userDrawn="1">
          <p15:clr>
            <a:srgbClr val="A4A3A4"/>
          </p15:clr>
        </p15:guide>
        <p15:guide id="24" orient="horz" pos="1920" userDrawn="1">
          <p15:clr>
            <a:srgbClr val="A4A3A4"/>
          </p15:clr>
        </p15:guide>
        <p15:guide id="25" orient="horz" pos="2256" userDrawn="1">
          <p15:clr>
            <a:srgbClr val="A4A3A4"/>
          </p15:clr>
        </p15:guide>
        <p15:guide id="26" pos="7176" userDrawn="1">
          <p15:clr>
            <a:srgbClr val="A4A3A4"/>
          </p15:clr>
        </p15:guide>
        <p15:guide id="27" orient="horz" pos="1704" userDrawn="1">
          <p15:clr>
            <a:srgbClr val="A4A3A4"/>
          </p15:clr>
        </p15:guide>
        <p15:guide id="28" pos="4176" userDrawn="1">
          <p15:clr>
            <a:srgbClr val="A4A3A4"/>
          </p15:clr>
        </p15:guide>
        <p15:guide id="29" orient="horz" pos="2592" userDrawn="1">
          <p15:clr>
            <a:srgbClr val="A4A3A4"/>
          </p15:clr>
        </p15:guide>
        <p15:guide id="30" pos="6912" userDrawn="1">
          <p15:clr>
            <a:srgbClr val="A4A3A4"/>
          </p15:clr>
        </p15:guide>
        <p15:guide id="31" pos="35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BEB2"/>
    <a:srgbClr val="753F2D"/>
    <a:srgbClr val="5E3324"/>
    <a:srgbClr val="8A4C34"/>
    <a:srgbClr val="815550"/>
    <a:srgbClr val="A3573E"/>
    <a:srgbClr val="E7E6E6"/>
    <a:srgbClr val="C28D6D"/>
    <a:srgbClr val="D2986F"/>
    <a:srgbClr val="333B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82"/>
    <p:restoredTop sz="96327"/>
  </p:normalViewPr>
  <p:slideViewPr>
    <p:cSldViewPr snapToGrid="0">
      <p:cViewPr>
        <p:scale>
          <a:sx n="66" d="100"/>
          <a:sy n="66" d="100"/>
        </p:scale>
        <p:origin x="1248" y="322"/>
      </p:cViewPr>
      <p:guideLst>
        <p:guide orient="horz" pos="1224"/>
        <p:guide pos="7368"/>
        <p:guide pos="312"/>
        <p:guide orient="horz" pos="2856"/>
        <p:guide pos="5928"/>
        <p:guide pos="6168"/>
        <p:guide pos="1512"/>
        <p:guide orient="horz" pos="264"/>
        <p:guide pos="2496"/>
        <p:guide pos="2688"/>
        <p:guide pos="4536"/>
        <p:guide pos="4008"/>
        <p:guide pos="4944"/>
        <p:guide pos="5136"/>
        <p:guide orient="horz" pos="1584"/>
        <p:guide orient="horz" pos="2736"/>
        <p:guide orient="horz" pos="3648"/>
        <p:guide orient="horz" pos="864"/>
        <p:guide orient="horz" pos="3984"/>
        <p:guide pos="456"/>
        <p:guide pos="7248"/>
        <p:guide orient="horz" pos="1920"/>
        <p:guide orient="horz" pos="2256"/>
        <p:guide pos="7176"/>
        <p:guide orient="horz" pos="1704"/>
        <p:guide pos="4176"/>
        <p:guide orient="horz" pos="2592"/>
        <p:guide pos="6912"/>
        <p:guide pos="35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37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897213-216C-481B-87A3-16EB5AF7D4A3}" type="doc">
      <dgm:prSet loTypeId="urn:microsoft.com/office/officeart/2005/8/layout/hList6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2890231-308A-411D-9698-0E55B9944D80}">
      <dgm:prSet/>
      <dgm:spPr/>
      <dgm:t>
        <a:bodyPr/>
        <a:lstStyle/>
        <a:p>
          <a:r>
            <a:rPr lang="en-US" b="1" i="0" baseline="0" dirty="0"/>
            <a:t>Aman Kashyap</a:t>
          </a:r>
        </a:p>
        <a:p>
          <a:br>
            <a:rPr lang="en-US" b="0" i="0" baseline="0" dirty="0"/>
          </a:br>
          <a:r>
            <a:rPr lang="en-US" b="0" i="1" baseline="0" dirty="0"/>
            <a:t>Airfoil Selection &amp; Baseline Simulation (XFOIL)</a:t>
          </a:r>
          <a:br>
            <a:rPr lang="en-US" b="0" i="1" baseline="0" dirty="0"/>
          </a:br>
          <a:br>
            <a:rPr lang="en-US" b="0" i="1" baseline="0" dirty="0"/>
          </a:br>
          <a:r>
            <a:rPr lang="en-GB" b="0" i="1" baseline="0" dirty="0"/>
            <a:t>Generated baseline aerodynamic data for 100+ </a:t>
          </a:r>
          <a:r>
            <a:rPr lang="en-GB" b="0" i="1" baseline="0" dirty="0" err="1"/>
            <a:t>airfoils</a:t>
          </a:r>
          <a:r>
            <a:rPr lang="en-GB" b="0" i="1" baseline="0" dirty="0"/>
            <a:t> using XFOIL and supported neural network training on Param </a:t>
          </a:r>
          <a:r>
            <a:rPr lang="en-GB" b="0" i="1" baseline="0" dirty="0" err="1"/>
            <a:t>Sanganak</a:t>
          </a:r>
          <a:r>
            <a:rPr lang="en-GB" b="0" i="1" baseline="0" dirty="0"/>
            <a:t>.</a:t>
          </a:r>
          <a:endParaRPr lang="en-US" b="0" i="1" baseline="0" dirty="0"/>
        </a:p>
      </dgm:t>
    </dgm:pt>
    <dgm:pt modelId="{784DEF76-1AB3-4C60-9A81-1EB60486A95A}" type="parTrans" cxnId="{4613DF24-05EF-4291-80AA-5E543EAB3840}">
      <dgm:prSet/>
      <dgm:spPr/>
      <dgm:t>
        <a:bodyPr/>
        <a:lstStyle/>
        <a:p>
          <a:endParaRPr lang="en-US"/>
        </a:p>
      </dgm:t>
    </dgm:pt>
    <dgm:pt modelId="{052D162D-B1FF-47A8-95ED-A07470AF78F9}" type="sibTrans" cxnId="{4613DF24-05EF-4291-80AA-5E543EAB3840}">
      <dgm:prSet/>
      <dgm:spPr/>
      <dgm:t>
        <a:bodyPr/>
        <a:lstStyle/>
        <a:p>
          <a:endParaRPr lang="en-US"/>
        </a:p>
      </dgm:t>
    </dgm:pt>
    <dgm:pt modelId="{9B5D426F-5CC6-46BE-82F9-797ED9498555}">
      <dgm:prSet/>
      <dgm:spPr/>
      <dgm:t>
        <a:bodyPr/>
        <a:lstStyle/>
        <a:p>
          <a:r>
            <a:rPr lang="en-US" b="1" i="0" baseline="0" dirty="0"/>
            <a:t>Aditya Yadav</a:t>
          </a:r>
        </a:p>
        <a:p>
          <a:br>
            <a:rPr lang="en-US" b="0" i="0" baseline="0" dirty="0"/>
          </a:br>
          <a:r>
            <a:rPr lang="en-US" b="0" i="1" baseline="0" dirty="0"/>
            <a:t>Data Preprocessing &amp; Feature Engineering</a:t>
          </a:r>
        </a:p>
        <a:p>
          <a:br>
            <a:rPr lang="en-US" b="0" i="0" baseline="0" dirty="0"/>
          </a:br>
          <a:r>
            <a:rPr lang="en-US" b="0" i="0" baseline="0" dirty="0"/>
            <a:t>Normalized and structured the simulation data, filtered outliers, and derived essential flow parameters for neural network input.</a:t>
          </a:r>
          <a:endParaRPr lang="en-US" dirty="0"/>
        </a:p>
      </dgm:t>
    </dgm:pt>
    <dgm:pt modelId="{A5AB2A98-9A85-47F9-97DA-21110EF78C4B}" type="parTrans" cxnId="{DBFDE6E5-FCD3-4FA1-AF5A-D2B931A54D21}">
      <dgm:prSet/>
      <dgm:spPr/>
      <dgm:t>
        <a:bodyPr/>
        <a:lstStyle/>
        <a:p>
          <a:endParaRPr lang="en-US"/>
        </a:p>
      </dgm:t>
    </dgm:pt>
    <dgm:pt modelId="{EB11B644-D60D-47B8-89E2-2FE492A5A457}" type="sibTrans" cxnId="{DBFDE6E5-FCD3-4FA1-AF5A-D2B931A54D21}">
      <dgm:prSet/>
      <dgm:spPr/>
      <dgm:t>
        <a:bodyPr/>
        <a:lstStyle/>
        <a:p>
          <a:endParaRPr lang="en-US"/>
        </a:p>
      </dgm:t>
    </dgm:pt>
    <dgm:pt modelId="{1BDCFE51-4AB5-4A86-AA8D-B517DCADE10E}">
      <dgm:prSet/>
      <dgm:spPr/>
      <dgm:t>
        <a:bodyPr/>
        <a:lstStyle/>
        <a:p>
          <a:r>
            <a:rPr lang="en-US" b="1" i="0" baseline="0" dirty="0"/>
            <a:t>Prabal Pratap Singh</a:t>
          </a:r>
        </a:p>
        <a:p>
          <a:br>
            <a:rPr lang="en-US" b="0" i="0" baseline="0" dirty="0"/>
          </a:br>
          <a:r>
            <a:rPr lang="en-US" b="0" i="1" baseline="0" dirty="0"/>
            <a:t>Neural Network Design, Training &amp; Validation</a:t>
          </a:r>
        </a:p>
        <a:p>
          <a:br>
            <a:rPr lang="en-US" b="0" i="0" baseline="0" dirty="0"/>
          </a:br>
          <a:r>
            <a:rPr lang="en-US" b="0" i="0" baseline="0" dirty="0"/>
            <a:t>Developed and trained a two-stage PINN architecture, handled performance benchmarking, and integrated physics-informed loss design.</a:t>
          </a:r>
          <a:endParaRPr lang="en-US" dirty="0"/>
        </a:p>
      </dgm:t>
    </dgm:pt>
    <dgm:pt modelId="{2E4601EA-E99D-4107-8BE2-BFD71B93ACFC}" type="parTrans" cxnId="{030B4596-C230-40E0-BE2B-816475EBB665}">
      <dgm:prSet/>
      <dgm:spPr/>
      <dgm:t>
        <a:bodyPr/>
        <a:lstStyle/>
        <a:p>
          <a:endParaRPr lang="en-US"/>
        </a:p>
      </dgm:t>
    </dgm:pt>
    <dgm:pt modelId="{012C7824-F6C7-42DA-9256-08CC96EFFFE7}" type="sibTrans" cxnId="{030B4596-C230-40E0-BE2B-816475EBB665}">
      <dgm:prSet/>
      <dgm:spPr/>
      <dgm:t>
        <a:bodyPr/>
        <a:lstStyle/>
        <a:p>
          <a:endParaRPr lang="en-US"/>
        </a:p>
      </dgm:t>
    </dgm:pt>
    <dgm:pt modelId="{C4F6707E-E60B-4BEC-93BD-57E37DBE7BC8}">
      <dgm:prSet/>
      <dgm:spPr/>
      <dgm:t>
        <a:bodyPr/>
        <a:lstStyle/>
        <a:p>
          <a:r>
            <a:rPr lang="en-US" b="1" i="0" baseline="0"/>
            <a:t>Atharv Soni</a:t>
          </a:r>
        </a:p>
        <a:p>
          <a:br>
            <a:rPr lang="en-US" b="0" i="0" baseline="0"/>
          </a:br>
          <a:r>
            <a:rPr lang="en-US" b="0" i="1" baseline="0"/>
            <a:t>High-Fidelity Data Generation (FLOW-Unsteady)</a:t>
          </a:r>
        </a:p>
        <a:p>
          <a:br>
            <a:rPr lang="en-US" b="0" i="0" baseline="0"/>
          </a:br>
          <a:r>
            <a:rPr lang="en-US" b="0" i="0" baseline="0"/>
            <a:t>Performed advanced CFD simulations using FLOW-Unsteady with turbulence modeling to generate physically rich data for ML training.</a:t>
          </a:r>
          <a:endParaRPr lang="en-US" b="0" i="1" baseline="0" dirty="0"/>
        </a:p>
      </dgm:t>
    </dgm:pt>
    <dgm:pt modelId="{EAC301A5-CC73-40A8-B025-9573A12C3BE8}" type="parTrans" cxnId="{7D351FD0-EB7A-4E65-9FB9-4F6F64360940}">
      <dgm:prSet/>
      <dgm:spPr/>
      <dgm:t>
        <a:bodyPr/>
        <a:lstStyle/>
        <a:p>
          <a:endParaRPr lang="en-IN"/>
        </a:p>
      </dgm:t>
    </dgm:pt>
    <dgm:pt modelId="{E14D6F7B-1877-494A-B201-42EB7D41D527}" type="sibTrans" cxnId="{7D351FD0-EB7A-4E65-9FB9-4F6F64360940}">
      <dgm:prSet/>
      <dgm:spPr/>
      <dgm:t>
        <a:bodyPr/>
        <a:lstStyle/>
        <a:p>
          <a:endParaRPr lang="en-IN"/>
        </a:p>
      </dgm:t>
    </dgm:pt>
    <dgm:pt modelId="{AEDDE84F-655B-4E94-9652-946BBD4EE357}" type="pres">
      <dgm:prSet presAssocID="{30897213-216C-481B-87A3-16EB5AF7D4A3}" presName="Name0" presStyleCnt="0">
        <dgm:presLayoutVars>
          <dgm:dir/>
          <dgm:resizeHandles val="exact"/>
        </dgm:presLayoutVars>
      </dgm:prSet>
      <dgm:spPr/>
    </dgm:pt>
    <dgm:pt modelId="{403DB838-66A8-4E2C-A843-17FDC99A760B}" type="pres">
      <dgm:prSet presAssocID="{82890231-308A-411D-9698-0E55B9944D80}" presName="node" presStyleLbl="node1" presStyleIdx="0" presStyleCnt="4">
        <dgm:presLayoutVars>
          <dgm:bulletEnabled val="1"/>
        </dgm:presLayoutVars>
      </dgm:prSet>
      <dgm:spPr/>
    </dgm:pt>
    <dgm:pt modelId="{C6E15259-3E54-487F-A27E-700854A4CA9A}" type="pres">
      <dgm:prSet presAssocID="{052D162D-B1FF-47A8-95ED-A07470AF78F9}" presName="sibTrans" presStyleCnt="0"/>
      <dgm:spPr/>
    </dgm:pt>
    <dgm:pt modelId="{8AE6BAF5-D15F-4928-BE86-0BF31131266F}" type="pres">
      <dgm:prSet presAssocID="{C4F6707E-E60B-4BEC-93BD-57E37DBE7BC8}" presName="node" presStyleLbl="node1" presStyleIdx="1" presStyleCnt="4">
        <dgm:presLayoutVars>
          <dgm:bulletEnabled val="1"/>
        </dgm:presLayoutVars>
      </dgm:prSet>
      <dgm:spPr/>
    </dgm:pt>
    <dgm:pt modelId="{E14CAC08-6CF3-475D-B5EF-C185B4192C34}" type="pres">
      <dgm:prSet presAssocID="{E14D6F7B-1877-494A-B201-42EB7D41D527}" presName="sibTrans" presStyleCnt="0"/>
      <dgm:spPr/>
    </dgm:pt>
    <dgm:pt modelId="{ED5C174E-3EF7-4175-8CB2-A18686831DE7}" type="pres">
      <dgm:prSet presAssocID="{9B5D426F-5CC6-46BE-82F9-797ED9498555}" presName="node" presStyleLbl="node1" presStyleIdx="2" presStyleCnt="4">
        <dgm:presLayoutVars>
          <dgm:bulletEnabled val="1"/>
        </dgm:presLayoutVars>
      </dgm:prSet>
      <dgm:spPr/>
    </dgm:pt>
    <dgm:pt modelId="{18129A5D-08FB-4CE4-945B-BBF1F65CF091}" type="pres">
      <dgm:prSet presAssocID="{EB11B644-D60D-47B8-89E2-2FE492A5A457}" presName="sibTrans" presStyleCnt="0"/>
      <dgm:spPr/>
    </dgm:pt>
    <dgm:pt modelId="{247BBBE6-8079-4564-81CD-B3487DFB162E}" type="pres">
      <dgm:prSet presAssocID="{1BDCFE51-4AB5-4A86-AA8D-B517DCADE10E}" presName="node" presStyleLbl="node1" presStyleIdx="3" presStyleCnt="4">
        <dgm:presLayoutVars>
          <dgm:bulletEnabled val="1"/>
        </dgm:presLayoutVars>
      </dgm:prSet>
      <dgm:spPr/>
    </dgm:pt>
  </dgm:ptLst>
  <dgm:cxnLst>
    <dgm:cxn modelId="{ADFB4B11-0F58-4C6F-B5C3-05D5CAC46F76}" type="presOf" srcId="{30897213-216C-481B-87A3-16EB5AF7D4A3}" destId="{AEDDE84F-655B-4E94-9652-946BBD4EE357}" srcOrd="0" destOrd="0" presId="urn:microsoft.com/office/officeart/2005/8/layout/hList6"/>
    <dgm:cxn modelId="{4613DF24-05EF-4291-80AA-5E543EAB3840}" srcId="{30897213-216C-481B-87A3-16EB5AF7D4A3}" destId="{82890231-308A-411D-9698-0E55B9944D80}" srcOrd="0" destOrd="0" parTransId="{784DEF76-1AB3-4C60-9A81-1EB60486A95A}" sibTransId="{052D162D-B1FF-47A8-95ED-A07470AF78F9}"/>
    <dgm:cxn modelId="{D52DC73D-7645-4D23-AF5A-96F55AFC9A35}" type="presOf" srcId="{C4F6707E-E60B-4BEC-93BD-57E37DBE7BC8}" destId="{8AE6BAF5-D15F-4928-BE86-0BF31131266F}" srcOrd="0" destOrd="0" presId="urn:microsoft.com/office/officeart/2005/8/layout/hList6"/>
    <dgm:cxn modelId="{A5FC5967-B9B0-423E-AAE4-4C87127AD0D7}" type="presOf" srcId="{1BDCFE51-4AB5-4A86-AA8D-B517DCADE10E}" destId="{247BBBE6-8079-4564-81CD-B3487DFB162E}" srcOrd="0" destOrd="0" presId="urn:microsoft.com/office/officeart/2005/8/layout/hList6"/>
    <dgm:cxn modelId="{EB3AA17F-FFC8-4D9E-A769-EA32EF0C4398}" type="presOf" srcId="{82890231-308A-411D-9698-0E55B9944D80}" destId="{403DB838-66A8-4E2C-A843-17FDC99A760B}" srcOrd="0" destOrd="0" presId="urn:microsoft.com/office/officeart/2005/8/layout/hList6"/>
    <dgm:cxn modelId="{3EF1AF89-44DB-4405-ADDA-C291905258E0}" type="presOf" srcId="{9B5D426F-5CC6-46BE-82F9-797ED9498555}" destId="{ED5C174E-3EF7-4175-8CB2-A18686831DE7}" srcOrd="0" destOrd="0" presId="urn:microsoft.com/office/officeart/2005/8/layout/hList6"/>
    <dgm:cxn modelId="{030B4596-C230-40E0-BE2B-816475EBB665}" srcId="{30897213-216C-481B-87A3-16EB5AF7D4A3}" destId="{1BDCFE51-4AB5-4A86-AA8D-B517DCADE10E}" srcOrd="3" destOrd="0" parTransId="{2E4601EA-E99D-4107-8BE2-BFD71B93ACFC}" sibTransId="{012C7824-F6C7-42DA-9256-08CC96EFFFE7}"/>
    <dgm:cxn modelId="{7D351FD0-EB7A-4E65-9FB9-4F6F64360940}" srcId="{30897213-216C-481B-87A3-16EB5AF7D4A3}" destId="{C4F6707E-E60B-4BEC-93BD-57E37DBE7BC8}" srcOrd="1" destOrd="0" parTransId="{EAC301A5-CC73-40A8-B025-9573A12C3BE8}" sibTransId="{E14D6F7B-1877-494A-B201-42EB7D41D527}"/>
    <dgm:cxn modelId="{DBFDE6E5-FCD3-4FA1-AF5A-D2B931A54D21}" srcId="{30897213-216C-481B-87A3-16EB5AF7D4A3}" destId="{9B5D426F-5CC6-46BE-82F9-797ED9498555}" srcOrd="2" destOrd="0" parTransId="{A5AB2A98-9A85-47F9-97DA-21110EF78C4B}" sibTransId="{EB11B644-D60D-47B8-89E2-2FE492A5A457}"/>
    <dgm:cxn modelId="{98331F14-3ADA-41DC-84FC-62E5FEDF7CFD}" type="presParOf" srcId="{AEDDE84F-655B-4E94-9652-946BBD4EE357}" destId="{403DB838-66A8-4E2C-A843-17FDC99A760B}" srcOrd="0" destOrd="0" presId="urn:microsoft.com/office/officeart/2005/8/layout/hList6"/>
    <dgm:cxn modelId="{C9454132-EE73-465F-B323-40BCE11BDF37}" type="presParOf" srcId="{AEDDE84F-655B-4E94-9652-946BBD4EE357}" destId="{C6E15259-3E54-487F-A27E-700854A4CA9A}" srcOrd="1" destOrd="0" presId="urn:microsoft.com/office/officeart/2005/8/layout/hList6"/>
    <dgm:cxn modelId="{9389DDDA-3682-442A-ADB6-09C8D5A49139}" type="presParOf" srcId="{AEDDE84F-655B-4E94-9652-946BBD4EE357}" destId="{8AE6BAF5-D15F-4928-BE86-0BF31131266F}" srcOrd="2" destOrd="0" presId="urn:microsoft.com/office/officeart/2005/8/layout/hList6"/>
    <dgm:cxn modelId="{6A81E581-1613-41AC-B84E-65F30244C501}" type="presParOf" srcId="{AEDDE84F-655B-4E94-9652-946BBD4EE357}" destId="{E14CAC08-6CF3-475D-B5EF-C185B4192C34}" srcOrd="3" destOrd="0" presId="urn:microsoft.com/office/officeart/2005/8/layout/hList6"/>
    <dgm:cxn modelId="{ECC05958-3CE8-48C9-88F6-48784CAFDAFB}" type="presParOf" srcId="{AEDDE84F-655B-4E94-9652-946BBD4EE357}" destId="{ED5C174E-3EF7-4175-8CB2-A18686831DE7}" srcOrd="4" destOrd="0" presId="urn:microsoft.com/office/officeart/2005/8/layout/hList6"/>
    <dgm:cxn modelId="{25B5CF52-6543-452C-A639-6F5B97778B27}" type="presParOf" srcId="{AEDDE84F-655B-4E94-9652-946BBD4EE357}" destId="{18129A5D-08FB-4CE4-945B-BBF1F65CF091}" srcOrd="5" destOrd="0" presId="urn:microsoft.com/office/officeart/2005/8/layout/hList6"/>
    <dgm:cxn modelId="{81DA204E-D7DB-4180-95D2-A80D676FB686}" type="presParOf" srcId="{AEDDE84F-655B-4E94-9652-946BBD4EE357}" destId="{247BBBE6-8079-4564-81CD-B3487DFB162E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3DB838-66A8-4E2C-A843-17FDC99A760B}">
      <dsp:nvSpPr>
        <dsp:cNvPr id="0" name=""/>
        <dsp:cNvSpPr/>
      </dsp:nvSpPr>
      <dsp:spPr>
        <a:xfrm rot="16200000">
          <a:off x="-359688" y="362309"/>
          <a:ext cx="3296563" cy="2571944"/>
        </a:xfrm>
        <a:prstGeom prst="flowChartManualOperati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0" rIns="80221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 dirty="0"/>
            <a:t>Aman Kashyap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300" b="0" i="0" kern="1200" baseline="0" dirty="0"/>
          </a:br>
          <a:r>
            <a:rPr lang="en-US" sz="1300" b="0" i="1" kern="1200" baseline="0" dirty="0"/>
            <a:t>Airfoil Selection &amp; Baseline Simulation (XFOIL)</a:t>
          </a:r>
          <a:br>
            <a:rPr lang="en-US" sz="1300" b="0" i="1" kern="1200" baseline="0" dirty="0"/>
          </a:br>
          <a:br>
            <a:rPr lang="en-US" sz="1300" b="0" i="1" kern="1200" baseline="0" dirty="0"/>
          </a:br>
          <a:r>
            <a:rPr lang="en-GB" sz="1300" b="0" i="1" kern="1200" baseline="0" dirty="0"/>
            <a:t>Generated baseline aerodynamic data for 100+ </a:t>
          </a:r>
          <a:r>
            <a:rPr lang="en-GB" sz="1300" b="0" i="1" kern="1200" baseline="0" dirty="0" err="1"/>
            <a:t>airfoils</a:t>
          </a:r>
          <a:r>
            <a:rPr lang="en-GB" sz="1300" b="0" i="1" kern="1200" baseline="0" dirty="0"/>
            <a:t> using XFOIL and supported neural network training on Param </a:t>
          </a:r>
          <a:r>
            <a:rPr lang="en-GB" sz="1300" b="0" i="1" kern="1200" baseline="0" dirty="0" err="1"/>
            <a:t>Sanganak</a:t>
          </a:r>
          <a:r>
            <a:rPr lang="en-GB" sz="1300" b="0" i="1" kern="1200" baseline="0" dirty="0"/>
            <a:t>.</a:t>
          </a:r>
          <a:endParaRPr lang="en-US" sz="1300" b="0" i="1" kern="1200" baseline="0" dirty="0"/>
        </a:p>
      </dsp:txBody>
      <dsp:txXfrm rot="5400000">
        <a:off x="2622" y="659312"/>
        <a:ext cx="2571944" cy="1977937"/>
      </dsp:txXfrm>
    </dsp:sp>
    <dsp:sp modelId="{8AE6BAF5-D15F-4928-BE86-0BF31131266F}">
      <dsp:nvSpPr>
        <dsp:cNvPr id="0" name=""/>
        <dsp:cNvSpPr/>
      </dsp:nvSpPr>
      <dsp:spPr>
        <a:xfrm rot="16200000">
          <a:off x="2405151" y="362309"/>
          <a:ext cx="3296563" cy="2571944"/>
        </a:xfrm>
        <a:prstGeom prst="flowChartManualOperati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0" rIns="80221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/>
            <a:t>Atharv Soni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300" b="0" i="0" kern="1200" baseline="0"/>
          </a:br>
          <a:r>
            <a:rPr lang="en-US" sz="1300" b="0" i="1" kern="1200" baseline="0"/>
            <a:t>High-Fidelity Data Generation (FLOW-Unsteady)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300" b="0" i="0" kern="1200" baseline="0"/>
          </a:br>
          <a:r>
            <a:rPr lang="en-US" sz="1300" b="0" i="0" kern="1200" baseline="0"/>
            <a:t>Performed advanced CFD simulations using FLOW-Unsteady with turbulence modeling to generate physically rich data for ML training.</a:t>
          </a:r>
          <a:endParaRPr lang="en-US" sz="1300" b="0" i="1" kern="1200" baseline="0" dirty="0"/>
        </a:p>
      </dsp:txBody>
      <dsp:txXfrm rot="5400000">
        <a:off x="2767461" y="659312"/>
        <a:ext cx="2571944" cy="1977937"/>
      </dsp:txXfrm>
    </dsp:sp>
    <dsp:sp modelId="{ED5C174E-3EF7-4175-8CB2-A18686831DE7}">
      <dsp:nvSpPr>
        <dsp:cNvPr id="0" name=""/>
        <dsp:cNvSpPr/>
      </dsp:nvSpPr>
      <dsp:spPr>
        <a:xfrm rot="16200000">
          <a:off x="5169992" y="362309"/>
          <a:ext cx="3296563" cy="2571944"/>
        </a:xfrm>
        <a:prstGeom prst="flowChartManualOperati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0" rIns="80221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 dirty="0"/>
            <a:t>Aditya Yadav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300" b="0" i="0" kern="1200" baseline="0" dirty="0"/>
          </a:br>
          <a:r>
            <a:rPr lang="en-US" sz="1300" b="0" i="1" kern="1200" baseline="0" dirty="0"/>
            <a:t>Data Preprocessing &amp; Feature Engineering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300" b="0" i="0" kern="1200" baseline="0" dirty="0"/>
          </a:br>
          <a:r>
            <a:rPr lang="en-US" sz="1300" b="0" i="0" kern="1200" baseline="0" dirty="0"/>
            <a:t>Normalized and structured the simulation data, filtered outliers, and derived essential flow parameters for neural network input.</a:t>
          </a:r>
          <a:endParaRPr lang="en-US" sz="1300" kern="1200" dirty="0"/>
        </a:p>
      </dsp:txBody>
      <dsp:txXfrm rot="5400000">
        <a:off x="5532302" y="659312"/>
        <a:ext cx="2571944" cy="1977937"/>
      </dsp:txXfrm>
    </dsp:sp>
    <dsp:sp modelId="{247BBBE6-8079-4564-81CD-B3487DFB162E}">
      <dsp:nvSpPr>
        <dsp:cNvPr id="0" name=""/>
        <dsp:cNvSpPr/>
      </dsp:nvSpPr>
      <dsp:spPr>
        <a:xfrm rot="16200000">
          <a:off x="7934832" y="362309"/>
          <a:ext cx="3296563" cy="2571944"/>
        </a:xfrm>
        <a:prstGeom prst="flowChartManualOperati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0" rIns="80221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 dirty="0"/>
            <a:t>Prabal Pratap Singh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300" b="0" i="0" kern="1200" baseline="0" dirty="0"/>
          </a:br>
          <a:r>
            <a:rPr lang="en-US" sz="1300" b="0" i="1" kern="1200" baseline="0" dirty="0"/>
            <a:t>Neural Network Design, Training &amp; Validation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300" b="0" i="0" kern="1200" baseline="0" dirty="0"/>
          </a:br>
          <a:r>
            <a:rPr lang="en-US" sz="1300" b="0" i="0" kern="1200" baseline="0" dirty="0"/>
            <a:t>Developed and trained a two-stage PINN architecture, handled performance benchmarking, and integrated physics-informed loss design.</a:t>
          </a:r>
          <a:endParaRPr lang="en-US" sz="1300" kern="1200" dirty="0"/>
        </a:p>
      </dsp:txBody>
      <dsp:txXfrm rot="5400000">
        <a:off x="8297142" y="659312"/>
        <a:ext cx="2571944" cy="19779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8B30D67-EB7C-4323-A6AB-20071C4FCC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26DD94-0E47-FE33-5C0F-9E497B99BEF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433F7E-3633-4FA3-974D-CA21FB24834F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36FF0-1B83-FCD7-197D-6F6CBEA8FE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A88305-7C09-5A95-A84B-C7CEA8D00F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482836-E43C-41FF-A11B-3D8AB6E68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9817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45F7B4-7442-4021-9F1E-8BC3C363C892}" type="datetimeFigureOut">
              <a:rPr lang="en-US" noProof="0" smtClean="0"/>
              <a:t>4/18/2025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DE012-9E2E-4477-8B5C-4E7D4E9BCBA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39385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DE012-9E2E-4477-8B5C-4E7D4E9BCB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192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DE012-9E2E-4477-8B5C-4E7D4E9BCBA6}" type="slidenum">
              <a:rPr lang="en-US" noProof="0" smtClean="0"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73130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DE012-9E2E-4477-8B5C-4E7D4E9BCBA6}" type="slidenum">
              <a:rPr lang="en-US" noProof="0" smtClean="0"/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32439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B8029-33F3-9414-AD10-00871D91AA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7712" y="1408176"/>
            <a:ext cx="6400800" cy="2387600"/>
          </a:xfr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7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P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32B008-64B6-378D-9C5D-DCC8DFEBC6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7912" y="5047488"/>
            <a:ext cx="5486400" cy="384048"/>
          </a:xfrm>
        </p:spPr>
        <p:txBody>
          <a:bodyPr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K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5444BA9-47A2-8EBA-F11F-AF833CBC1FB6}"/>
              </a:ext>
            </a:extLst>
          </p:cNvPr>
          <p:cNvGrpSpPr/>
          <p:nvPr userDrawn="1"/>
        </p:nvGrpSpPr>
        <p:grpSpPr>
          <a:xfrm>
            <a:off x="3979533" y="5801746"/>
            <a:ext cx="8221703" cy="0"/>
            <a:chOff x="3733800" y="5539861"/>
            <a:chExt cx="8221703" cy="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7C7E957-5A54-C6BB-DBCA-B0A579E99122}"/>
                </a:ext>
              </a:extLst>
            </p:cNvPr>
            <p:cNvCxnSpPr>
              <a:cxnSpLocks/>
            </p:cNvCxnSpPr>
            <p:nvPr/>
          </p:nvCxnSpPr>
          <p:spPr>
            <a:xfrm>
              <a:off x="3733800" y="5539861"/>
              <a:ext cx="6054153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5792F5-3B57-83E5-2E85-1B67A64BF570}"/>
                </a:ext>
              </a:extLst>
            </p:cNvPr>
            <p:cNvCxnSpPr>
              <a:cxnSpLocks/>
            </p:cNvCxnSpPr>
            <p:nvPr/>
          </p:nvCxnSpPr>
          <p:spPr>
            <a:xfrm>
              <a:off x="9783803" y="5539861"/>
              <a:ext cx="2171700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0638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F6E0F-D722-BAD9-C6AD-9A11DAE47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60B7A-B490-F67E-2740-38CA3A987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4A6C9A-83F0-5E94-8A5B-89CB08282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5144" y="1463040"/>
            <a:ext cx="7498080" cy="704088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noProof="0"/>
              <a:t>Click to edit Master title style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784B99-8374-AA22-4161-578F9BF77E2B}"/>
              </a:ext>
            </a:extLst>
          </p:cNvPr>
          <p:cNvGrpSpPr/>
          <p:nvPr userDrawn="1"/>
        </p:nvGrpSpPr>
        <p:grpSpPr>
          <a:xfrm>
            <a:off x="2400300" y="2535841"/>
            <a:ext cx="9801127" cy="821"/>
            <a:chOff x="2286319" y="5546299"/>
            <a:chExt cx="9801127" cy="90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0F45B19-145D-7398-7A64-A88B28251AAD}"/>
                </a:ext>
              </a:extLst>
            </p:cNvPr>
            <p:cNvCxnSpPr>
              <a:cxnSpLocks/>
            </p:cNvCxnSpPr>
            <p:nvPr/>
          </p:nvCxnSpPr>
          <p:spPr>
            <a:xfrm>
              <a:off x="2286319" y="5546299"/>
              <a:ext cx="7391400" cy="0"/>
            </a:xfrm>
            <a:prstGeom prst="line">
              <a:avLst/>
            </a:prstGeom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029EB3C-D7BA-1FCE-3158-8F1116C6F5BE}"/>
                </a:ext>
              </a:extLst>
            </p:cNvPr>
            <p:cNvCxnSpPr>
              <a:cxnSpLocks/>
            </p:cNvCxnSpPr>
            <p:nvPr/>
          </p:nvCxnSpPr>
          <p:spPr>
            <a:xfrm>
              <a:off x="9676016" y="5547202"/>
              <a:ext cx="241143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F8F78388-68BC-0124-C243-36D5B5DC78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22576" y="2971800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D7FBEF6F-7749-849E-36C5-CC056F3071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22576" y="4443984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A350182-DD59-73E2-C20A-4B5FE67154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20824" y="3401568"/>
            <a:ext cx="8379220" cy="975260"/>
          </a:xfrm>
        </p:spPr>
        <p:txBody>
          <a:bodyPr numCol="2" spcCol="9144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E14A588-A920-9AE0-A268-A008EAF6FC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20824" y="4901184"/>
            <a:ext cx="8379220" cy="975260"/>
          </a:xfrm>
        </p:spPr>
        <p:txBody>
          <a:bodyPr numCol="2" spcCol="9144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89022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F6E0F-D722-BAD9-C6AD-9A11DAE47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60B7A-B490-F67E-2740-38CA3A987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4A6C9A-83F0-5E94-8A5B-89CB08282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63040"/>
            <a:ext cx="10871708" cy="704088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dirty="0"/>
              <a:t>Click to edit Master title style</a:t>
            </a:r>
            <a:endParaRPr lang="en-PK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F8F78388-68BC-0124-C243-36D5B5DC78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224" y="2980944"/>
            <a:ext cx="3282696" cy="110642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D7FBEF6F-7749-849E-36C5-CC056F3071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4256" y="2980944"/>
            <a:ext cx="3282696" cy="110642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A350182-DD59-73E2-C20A-4B5FE67154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4114800"/>
            <a:ext cx="3282696" cy="975260"/>
          </a:xfrm>
        </p:spPr>
        <p:txBody>
          <a:bodyPr numCol="1" spcCol="9144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E14A588-A920-9AE0-A268-A008EAF6FC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05072" y="4114800"/>
            <a:ext cx="3282696" cy="975260"/>
          </a:xfrm>
        </p:spPr>
        <p:txBody>
          <a:bodyPr numCol="1" spcCol="9144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221A12-8B19-605A-2244-2D732269C955}"/>
              </a:ext>
            </a:extLst>
          </p:cNvPr>
          <p:cNvGrpSpPr/>
          <p:nvPr userDrawn="1"/>
        </p:nvGrpSpPr>
        <p:grpSpPr>
          <a:xfrm>
            <a:off x="716788" y="2527173"/>
            <a:ext cx="10758424" cy="1564"/>
            <a:chOff x="2792270" y="5541172"/>
            <a:chExt cx="11391900" cy="15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86C500B-5A93-298F-7CEF-ED445452E460}"/>
                </a:ext>
              </a:extLst>
            </p:cNvPr>
            <p:cNvCxnSpPr>
              <a:cxnSpLocks/>
            </p:cNvCxnSpPr>
            <p:nvPr/>
          </p:nvCxnSpPr>
          <p:spPr>
            <a:xfrm>
              <a:off x="2792270" y="5541172"/>
              <a:ext cx="6760464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7A559BC-EF4A-29D4-CF56-6425516A5D91}"/>
                </a:ext>
              </a:extLst>
            </p:cNvPr>
            <p:cNvCxnSpPr>
              <a:cxnSpLocks/>
            </p:cNvCxnSpPr>
            <p:nvPr/>
          </p:nvCxnSpPr>
          <p:spPr>
            <a:xfrm>
              <a:off x="9552734" y="5541330"/>
              <a:ext cx="4631436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D34186-8505-57AE-F518-0C83BF1C06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66176" y="2980944"/>
            <a:ext cx="3282696" cy="110642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ABE767DA-9D93-94AD-D34D-2B8A51A766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73568" y="4114800"/>
            <a:ext cx="3282696" cy="975260"/>
          </a:xfrm>
        </p:spPr>
        <p:txBody>
          <a:bodyPr numCol="1" spcCol="9144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814756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AE86B75-C16C-C033-D27D-FF84EFB71131}"/>
              </a:ext>
            </a:extLst>
          </p:cNvPr>
          <p:cNvSpPr/>
          <p:nvPr userDrawn="1"/>
        </p:nvSpPr>
        <p:spPr>
          <a:xfrm>
            <a:off x="0" y="0"/>
            <a:ext cx="100203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31443F-EAC2-06D1-A3D1-D73510EAF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3432" y="1426464"/>
            <a:ext cx="6675120" cy="1702816"/>
          </a:xfrm>
        </p:spPr>
        <p:txBody>
          <a:bodyPr anchor="t"/>
          <a:lstStyle>
            <a:lvl1pPr>
              <a:lnSpc>
                <a:spcPct val="80000"/>
              </a:lnSpc>
              <a:defRPr sz="7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80535FC-1B0E-C4EB-FE55-190522219FEA}"/>
              </a:ext>
            </a:extLst>
          </p:cNvPr>
          <p:cNvGrpSpPr/>
          <p:nvPr userDrawn="1"/>
        </p:nvGrpSpPr>
        <p:grpSpPr>
          <a:xfrm>
            <a:off x="3979533" y="5799270"/>
            <a:ext cx="8212467" cy="0"/>
            <a:chOff x="3733800" y="5537385"/>
            <a:chExt cx="8212467" cy="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CA6B206-18E0-06D2-958F-E859A1428A57}"/>
                </a:ext>
              </a:extLst>
            </p:cNvPr>
            <p:cNvCxnSpPr>
              <a:cxnSpLocks/>
            </p:cNvCxnSpPr>
            <p:nvPr/>
          </p:nvCxnSpPr>
          <p:spPr>
            <a:xfrm>
              <a:off x="3733800" y="5537385"/>
              <a:ext cx="6054153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447EEA7-F856-F6C0-18DD-5D37FD51D45B}"/>
                </a:ext>
              </a:extLst>
            </p:cNvPr>
            <p:cNvCxnSpPr>
              <a:cxnSpLocks/>
            </p:cNvCxnSpPr>
            <p:nvPr/>
          </p:nvCxnSpPr>
          <p:spPr>
            <a:xfrm>
              <a:off x="9774567" y="5537385"/>
              <a:ext cx="217170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9C909AE-4D54-F197-103E-29E9C2597F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77056" y="3383280"/>
            <a:ext cx="4754880" cy="2057400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 marL="0" indent="0">
              <a:lnSpc>
                <a:spcPct val="1500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259683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C28C00-D101-DFF8-7E0A-1AEBF0DBE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4C5F1F-F8B7-6C5F-6A7F-5F8F6128A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D9287E-E726-E0E6-2871-FE77159B5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0592E8-155C-36FA-DA0A-52B23CE8A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763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64B432-06C2-E932-E96F-67CECC2E9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1F3471-B7F6-01DB-D712-136C1626D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05956-4CA5-988F-7C93-317A88D12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561461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B670E-478C-D301-FCE5-E83002469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B16CD-30BD-156F-11B4-9CF89A064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3C54B0-9878-1911-8DE9-EC464D202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6493B1-79A4-1FA9-B462-853856DE8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97EEE8-8F1E-8F14-E2ED-333A1FF24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DFABEB-B6B7-2591-AE85-265A3F873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623095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52A6A-C17E-2616-3199-C8D78E7EE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705714-E101-08DD-6A13-D561A3EC2C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6ECB26-D659-5BC3-C669-1B45225D2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464F27-6C3B-1E36-B1DC-ECB72DCF2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C595AB-D292-D355-47CD-748C160B1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1CEE5F-F44A-DD2C-EEC3-D4C76B69D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52938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03BBE-23DC-E951-32B6-0E91B8089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5144" y="1463040"/>
            <a:ext cx="7498080" cy="704088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dirty="0"/>
              <a:t>Click to edit Master title style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0836A-7452-872A-28D0-081C1338D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2576" y="2953512"/>
            <a:ext cx="7470648" cy="329656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  <a:defRPr sz="22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 i="1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endParaRPr lang="en-PK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39F35-2573-69E0-B17D-B4B0F85CE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5CE41-241D-72CD-1C8F-006A477B5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789DD7-8E5F-BCF6-7A1E-0AC33BD880AC}"/>
              </a:ext>
            </a:extLst>
          </p:cNvPr>
          <p:cNvGrpSpPr/>
          <p:nvPr userDrawn="1"/>
        </p:nvGrpSpPr>
        <p:grpSpPr>
          <a:xfrm>
            <a:off x="2400300" y="2535841"/>
            <a:ext cx="9801127" cy="821"/>
            <a:chOff x="2286319" y="5546299"/>
            <a:chExt cx="9801127" cy="903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610F86C-F479-AC03-216E-DD60112AC854}"/>
                </a:ext>
              </a:extLst>
            </p:cNvPr>
            <p:cNvCxnSpPr>
              <a:cxnSpLocks/>
            </p:cNvCxnSpPr>
            <p:nvPr/>
          </p:nvCxnSpPr>
          <p:spPr>
            <a:xfrm>
              <a:off x="2286319" y="5546299"/>
              <a:ext cx="7391400" cy="0"/>
            </a:xfrm>
            <a:prstGeom prst="line">
              <a:avLst/>
            </a:prstGeom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02E8F6-3623-48C2-4F02-9472E2977FB8}"/>
                </a:ext>
              </a:extLst>
            </p:cNvPr>
            <p:cNvCxnSpPr>
              <a:cxnSpLocks/>
            </p:cNvCxnSpPr>
            <p:nvPr/>
          </p:nvCxnSpPr>
          <p:spPr>
            <a:xfrm>
              <a:off x="9676016" y="5547202"/>
              <a:ext cx="241143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8269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39D39-DAD0-D550-D3C7-42F702A78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992" y="1709738"/>
            <a:ext cx="7290458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54DFA-4C17-2AA0-0E19-8D452B73A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6992" y="4589463"/>
            <a:ext cx="729045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8D5DED-A875-4BFE-015E-C29679EC468C}"/>
              </a:ext>
            </a:extLst>
          </p:cNvPr>
          <p:cNvGrpSpPr/>
          <p:nvPr userDrawn="1"/>
        </p:nvGrpSpPr>
        <p:grpSpPr>
          <a:xfrm>
            <a:off x="3979533" y="5801746"/>
            <a:ext cx="8221703" cy="0"/>
            <a:chOff x="3733800" y="5539861"/>
            <a:chExt cx="8221703" cy="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ED54A14-B37E-AA5D-2F7D-4530DEF3C347}"/>
                </a:ext>
              </a:extLst>
            </p:cNvPr>
            <p:cNvCxnSpPr>
              <a:cxnSpLocks/>
            </p:cNvCxnSpPr>
            <p:nvPr/>
          </p:nvCxnSpPr>
          <p:spPr>
            <a:xfrm>
              <a:off x="3733800" y="5539861"/>
              <a:ext cx="6054153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611F7DB-0F8D-8E5A-0137-AD5E5B20C351}"/>
                </a:ext>
              </a:extLst>
            </p:cNvPr>
            <p:cNvCxnSpPr>
              <a:cxnSpLocks/>
            </p:cNvCxnSpPr>
            <p:nvPr/>
          </p:nvCxnSpPr>
          <p:spPr>
            <a:xfrm>
              <a:off x="9783803" y="5539861"/>
              <a:ext cx="2171700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2719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dar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2C33EA-A741-FA13-451C-6F35902CBDD0}"/>
              </a:ext>
            </a:extLst>
          </p:cNvPr>
          <p:cNvSpPr/>
          <p:nvPr userDrawn="1"/>
        </p:nvSpPr>
        <p:spPr>
          <a:xfrm>
            <a:off x="0" y="722376"/>
            <a:ext cx="12192000" cy="5413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1882412-D2D4-9CF0-CD39-2EAE79B8A31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2523744"/>
            <a:ext cx="7924800" cy="883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29B6F2-011B-853F-5BA1-FA1722B6E1C8}"/>
              </a:ext>
            </a:extLst>
          </p:cNvPr>
          <p:cNvCxnSpPr>
            <a:cxnSpLocks/>
          </p:cNvCxnSpPr>
          <p:nvPr userDrawn="1"/>
        </p:nvCxnSpPr>
        <p:spPr>
          <a:xfrm>
            <a:off x="723384" y="2523744"/>
            <a:ext cx="3543816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63040"/>
            <a:ext cx="10515600" cy="575321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224" y="2971800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6208" y="2971800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3401568"/>
            <a:ext cx="5111496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43600" y="3401568"/>
            <a:ext cx="5111496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9611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ligh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2C33EA-A741-FA13-451C-6F35902CBDD0}"/>
              </a:ext>
            </a:extLst>
          </p:cNvPr>
          <p:cNvSpPr/>
          <p:nvPr userDrawn="1"/>
        </p:nvSpPr>
        <p:spPr>
          <a:xfrm>
            <a:off x="0" y="722376"/>
            <a:ext cx="12192000" cy="5413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63040"/>
            <a:ext cx="10515600" cy="575321"/>
          </a:xfrm>
        </p:spPr>
        <p:txBody>
          <a:bodyPr/>
          <a:lstStyle>
            <a:lvl1pPr>
              <a:defRPr sz="5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224" y="2971800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6208" y="2971800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3401568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43600" y="3401568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D40495-D9DB-AA87-4474-68DA5D8CA88C}"/>
              </a:ext>
            </a:extLst>
          </p:cNvPr>
          <p:cNvGrpSpPr/>
          <p:nvPr userDrawn="1"/>
        </p:nvGrpSpPr>
        <p:grpSpPr>
          <a:xfrm rot="10800000">
            <a:off x="726958" y="2521655"/>
            <a:ext cx="11480808" cy="1"/>
            <a:chOff x="2077471" y="5539116"/>
            <a:chExt cx="11480808" cy="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15A6649-BE77-6F3F-DF74-0045E0AC6025}"/>
                </a:ext>
              </a:extLst>
            </p:cNvPr>
            <p:cNvCxnSpPr>
              <a:cxnSpLocks/>
            </p:cNvCxnSpPr>
            <p:nvPr/>
          </p:nvCxnSpPr>
          <p:spPr>
            <a:xfrm>
              <a:off x="2077471" y="5539116"/>
              <a:ext cx="4755396" cy="0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EF33DD1-C51F-9BE1-2F97-D4025B3E653D}"/>
                </a:ext>
              </a:extLst>
            </p:cNvPr>
            <p:cNvCxnSpPr>
              <a:cxnSpLocks/>
            </p:cNvCxnSpPr>
            <p:nvPr/>
          </p:nvCxnSpPr>
          <p:spPr>
            <a:xfrm>
              <a:off x="6816103" y="5539117"/>
              <a:ext cx="6742176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5874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dark ban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966E69F-7113-AC99-F7E1-A44B7D64DEF3}"/>
              </a:ext>
            </a:extLst>
          </p:cNvPr>
          <p:cNvSpPr/>
          <p:nvPr userDrawn="1"/>
        </p:nvSpPr>
        <p:spPr>
          <a:xfrm>
            <a:off x="0" y="0"/>
            <a:ext cx="12192000" cy="30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P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63040"/>
            <a:ext cx="10515600" cy="575321"/>
          </a:xfrm>
        </p:spPr>
        <p:txBody>
          <a:bodyPr/>
          <a:lstStyle>
            <a:lvl1pPr>
              <a:defRPr sz="5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224" y="3483864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3931920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43600" y="3931920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F8CCEDA-D691-A48A-BAAF-D004EBE38E55}"/>
              </a:ext>
            </a:extLst>
          </p:cNvPr>
          <p:cNvGrpSpPr/>
          <p:nvPr userDrawn="1"/>
        </p:nvGrpSpPr>
        <p:grpSpPr>
          <a:xfrm rot="16200000" flipV="1">
            <a:off x="8764091" y="3943349"/>
            <a:ext cx="5829301" cy="0"/>
            <a:chOff x="2287349" y="55407920"/>
            <a:chExt cx="11160369" cy="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605A0EB-A31A-D2D4-5671-D1F763493E1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934529" y="51760740"/>
              <a:ext cx="0" cy="7294360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FEFE03D-E00E-B4FD-6765-44E55D5FA21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1514714" y="53474916"/>
              <a:ext cx="0" cy="3866008"/>
            </a:xfrm>
            <a:prstGeom prst="line">
              <a:avLst/>
            </a:prstGeom>
            <a:ln w="444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6280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the lef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F5A1967-7F8F-319E-2E67-BD9E4F074B05}"/>
              </a:ext>
            </a:extLst>
          </p:cNvPr>
          <p:cNvSpPr/>
          <p:nvPr userDrawn="1"/>
        </p:nvSpPr>
        <p:spPr>
          <a:xfrm>
            <a:off x="8115301" y="0"/>
            <a:ext cx="407669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P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0">
              <a:solidFill>
                <a:schemeClr val="bg2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2425424-7549-BE00-EA05-384DBD00F3B2}"/>
              </a:ext>
            </a:extLst>
          </p:cNvPr>
          <p:cNvGrpSpPr/>
          <p:nvPr userDrawn="1"/>
        </p:nvGrpSpPr>
        <p:grpSpPr>
          <a:xfrm>
            <a:off x="6317679" y="4564864"/>
            <a:ext cx="5858373" cy="385"/>
            <a:chOff x="5440605" y="5540787"/>
            <a:chExt cx="5858373" cy="385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D88329B-DC1A-F93F-7A3A-84FDE2989BB6}"/>
                </a:ext>
              </a:extLst>
            </p:cNvPr>
            <p:cNvCxnSpPr>
              <a:cxnSpLocks/>
            </p:cNvCxnSpPr>
            <p:nvPr/>
          </p:nvCxnSpPr>
          <p:spPr>
            <a:xfrm>
              <a:off x="5440605" y="5541172"/>
              <a:ext cx="1797621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7690B71-E252-7020-6DC7-F643767B2B78}"/>
                </a:ext>
              </a:extLst>
            </p:cNvPr>
            <p:cNvCxnSpPr>
              <a:cxnSpLocks/>
            </p:cNvCxnSpPr>
            <p:nvPr/>
          </p:nvCxnSpPr>
          <p:spPr>
            <a:xfrm>
              <a:off x="7237724" y="5540787"/>
              <a:ext cx="4061254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0" y="2514600"/>
            <a:ext cx="4846320" cy="1682749"/>
          </a:xfrm>
        </p:spPr>
        <p:txBody>
          <a:bodyPr/>
          <a:lstStyle>
            <a:lvl1pPr>
              <a:lnSpc>
                <a:spcPct val="100000"/>
              </a:lnSpc>
              <a:defRPr sz="5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936" y="1252728"/>
            <a:ext cx="4828032" cy="49053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936" y="3584448"/>
            <a:ext cx="4828032" cy="49053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1792224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5760" y="4123944"/>
            <a:ext cx="4754880" cy="941831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93287C28-1CA8-AEA5-1E16-BC0B1E99CD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936" y="5065776"/>
            <a:ext cx="4828032" cy="49053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19920C32-5167-72B1-7B9E-709723F907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5760" y="5605272"/>
            <a:ext cx="4754880" cy="1143254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5982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on th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5F7D9D8-A960-E038-84D2-764C7A50F698}"/>
              </a:ext>
            </a:extLst>
          </p:cNvPr>
          <p:cNvSpPr/>
          <p:nvPr userDrawn="1"/>
        </p:nvSpPr>
        <p:spPr>
          <a:xfrm>
            <a:off x="-12700" y="858"/>
            <a:ext cx="3060700" cy="68571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12" y="1399032"/>
            <a:ext cx="4846320" cy="1682749"/>
          </a:xfrm>
        </p:spPr>
        <p:txBody>
          <a:bodyPr/>
          <a:lstStyle>
            <a:lvl1pPr>
              <a:lnSpc>
                <a:spcPct val="80000"/>
              </a:lnSpc>
              <a:defRPr sz="5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45352" y="1252728"/>
            <a:ext cx="4828032" cy="49053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45352" y="3502152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89320" y="1792224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89320" y="3941064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0DF3371-342F-C17D-5A7F-EF76E89A55C5}"/>
              </a:ext>
            </a:extLst>
          </p:cNvPr>
          <p:cNvGrpSpPr/>
          <p:nvPr userDrawn="1"/>
        </p:nvGrpSpPr>
        <p:grpSpPr>
          <a:xfrm>
            <a:off x="-11882" y="3045007"/>
            <a:ext cx="4279082" cy="364"/>
            <a:chOff x="5475479" y="5537794"/>
            <a:chExt cx="4279082" cy="364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4369914-5489-3EA1-5419-F83F6C7A150D}"/>
                </a:ext>
              </a:extLst>
            </p:cNvPr>
            <p:cNvCxnSpPr>
              <a:cxnSpLocks/>
            </p:cNvCxnSpPr>
            <p:nvPr/>
          </p:nvCxnSpPr>
          <p:spPr>
            <a:xfrm>
              <a:off x="5475479" y="5537976"/>
              <a:ext cx="3060700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BDE23CC-0B75-F3A6-1882-265BF90D4A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37690" y="5537794"/>
              <a:ext cx="1216871" cy="364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0977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on the right dar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749AEB6-4539-A203-D085-8EBE329C08E0}"/>
              </a:ext>
            </a:extLst>
          </p:cNvPr>
          <p:cNvSpPr/>
          <p:nvPr userDrawn="1"/>
        </p:nvSpPr>
        <p:spPr>
          <a:xfrm>
            <a:off x="3962399" y="858"/>
            <a:ext cx="8271641" cy="68571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2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12" y="1399032"/>
            <a:ext cx="4846320" cy="1682749"/>
          </a:xfrm>
        </p:spPr>
        <p:txBody>
          <a:bodyPr/>
          <a:lstStyle>
            <a:lvl1pPr>
              <a:lnSpc>
                <a:spcPct val="80000"/>
              </a:lnSpc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45352" y="1353312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accent5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45352" y="3502152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accent5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1032" y="1792224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71032" y="3941064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D78A0CF-0A37-4436-67C4-B32FD7703E96}"/>
              </a:ext>
            </a:extLst>
          </p:cNvPr>
          <p:cNvGrpSpPr/>
          <p:nvPr userDrawn="1"/>
        </p:nvGrpSpPr>
        <p:grpSpPr>
          <a:xfrm>
            <a:off x="-28308" y="2514621"/>
            <a:ext cx="5666632" cy="0"/>
            <a:chOff x="5464255" y="5541151"/>
            <a:chExt cx="5666632" cy="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FC6D8A4-CA31-16C2-95B7-B98F65F29A69}"/>
                </a:ext>
              </a:extLst>
            </p:cNvPr>
            <p:cNvCxnSpPr>
              <a:cxnSpLocks/>
            </p:cNvCxnSpPr>
            <p:nvPr/>
          </p:nvCxnSpPr>
          <p:spPr>
            <a:xfrm>
              <a:off x="5464255" y="5541151"/>
              <a:ext cx="3991534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2097A8D-64FC-CDBD-4497-5E32BC6AF9C2}"/>
                </a:ext>
              </a:extLst>
            </p:cNvPr>
            <p:cNvCxnSpPr>
              <a:cxnSpLocks/>
            </p:cNvCxnSpPr>
            <p:nvPr/>
          </p:nvCxnSpPr>
          <p:spPr>
            <a:xfrm>
              <a:off x="9454487" y="5541151"/>
              <a:ext cx="1676400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193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6BC278-3A9A-4241-1DE5-469D2AB5E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367"/>
            <a:ext cx="10515600" cy="5753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A5E58-5605-E2B6-AEBE-7EF159AAD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1D507-72FD-CB53-B342-C69D562AFD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3E9A7-861F-C5C4-DD4E-37AC66D867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480" y="301752"/>
            <a:ext cx="182880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P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7A1DC-56B8-6C78-5020-E45478D099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22408" y="301752"/>
            <a:ext cx="1673352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5068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1" r:id="rId3"/>
    <p:sldLayoutId id="2147483660" r:id="rId4"/>
    <p:sldLayoutId id="2147483661" r:id="rId5"/>
    <p:sldLayoutId id="2147483665" r:id="rId6"/>
    <p:sldLayoutId id="2147483662" r:id="rId7"/>
    <p:sldLayoutId id="2147483664" r:id="rId8"/>
    <p:sldLayoutId id="2147483663" r:id="rId9"/>
    <p:sldLayoutId id="2147483652" r:id="rId10"/>
    <p:sldLayoutId id="2147483666" r:id="rId11"/>
    <p:sldLayoutId id="2147483658" r:id="rId12"/>
    <p:sldLayoutId id="2147483654" r:id="rId13"/>
    <p:sldLayoutId id="2147483655" r:id="rId14"/>
    <p:sldLayoutId id="2147483656" r:id="rId15"/>
    <p:sldLayoutId id="2147483657" r:id="rId16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04B07C7A-8E1D-7BF7-31C8-5C68C6D2F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428627"/>
            <a:ext cx="9999406" cy="1702816"/>
          </a:xfrm>
        </p:spPr>
        <p:txBody>
          <a:bodyPr anchor="t">
            <a:normAutofit/>
          </a:bodyPr>
          <a:lstStyle/>
          <a:p>
            <a:pPr algn="r"/>
            <a:r>
              <a:rPr lang="en-GB" sz="4000" b="1" dirty="0"/>
              <a:t>Data-Driven Neural Network </a:t>
            </a:r>
            <a:r>
              <a:rPr lang="en-GB" sz="4000" b="1" dirty="0" err="1"/>
              <a:t>Modeling</a:t>
            </a:r>
            <a:r>
              <a:rPr lang="en-GB" sz="4000" b="1" dirty="0"/>
              <a:t> of Nonlinear Fluid Dynamic Systems</a:t>
            </a:r>
            <a:endParaRPr lang="en-US" sz="4000" b="1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EF3A7BFE-9123-98C4-791C-9A3FE773CF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5072" y="4610838"/>
            <a:ext cx="9124335" cy="2057400"/>
          </a:xfrm>
        </p:spPr>
        <p:txBody>
          <a:bodyPr>
            <a:noAutofit/>
          </a:bodyPr>
          <a:lstStyle/>
          <a:p>
            <a:pPr algn="r">
              <a:spcAft>
                <a:spcPts val="600"/>
              </a:spcAft>
            </a:pPr>
            <a:r>
              <a:rPr lang="en-GB" sz="1800" dirty="0"/>
              <a:t>Supervisor: Prof. Ashoke De</a:t>
            </a:r>
            <a:br>
              <a:rPr lang="en-GB" sz="1800" dirty="0"/>
            </a:br>
            <a:r>
              <a:rPr lang="en-GB" sz="1800" dirty="0"/>
              <a:t>Department of Aerospace Engineering, IIT Kanpur</a:t>
            </a:r>
          </a:p>
          <a:p>
            <a:pPr algn="r">
              <a:spcAft>
                <a:spcPts val="600"/>
              </a:spcAft>
            </a:pPr>
            <a:endParaRPr lang="en-IN" sz="1800" dirty="0"/>
          </a:p>
          <a:p>
            <a:pPr algn="r"/>
            <a:r>
              <a:rPr lang="en-IN" sz="1800" b="1" dirty="0"/>
              <a:t>Team Members:</a:t>
            </a:r>
            <a:r>
              <a:rPr lang="en-IN" sz="1800" dirty="0"/>
              <a:t> Aman Kashyap, Atharv Soni, Aditya Yadav, Prabal Pratap Singh</a:t>
            </a:r>
            <a:endParaRPr lang="en-PK" sz="1800" dirty="0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BD46FA13-5797-42F7-5A6A-99D80BF9D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526" y="218208"/>
            <a:ext cx="1740656" cy="170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103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1B88BD-E6CD-E3FA-BB42-199C94051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10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D0510-AC3D-F15A-4860-9AEF8DFE7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63040"/>
            <a:ext cx="11421348" cy="704088"/>
          </a:xfrm>
        </p:spPr>
        <p:txBody>
          <a:bodyPr>
            <a:noAutofit/>
          </a:bodyPr>
          <a:lstStyle/>
          <a:p>
            <a:r>
              <a:rPr lang="en-IN" sz="4000" b="1" dirty="0" err="1"/>
              <a:t>Airfoil</a:t>
            </a:r>
            <a:r>
              <a:rPr lang="en-IN" sz="4000" b="1" dirty="0"/>
              <a:t> Characteristics and Diversity</a:t>
            </a:r>
            <a:br>
              <a:rPr lang="en-PK" sz="4000" b="1" dirty="0"/>
            </a:br>
            <a:endParaRPr lang="en-IN" sz="4000" b="1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E87D766-709B-2D97-C408-B34719105022}"/>
              </a:ext>
            </a:extLst>
          </p:cNvPr>
          <p:cNvSpPr txBox="1">
            <a:spLocks/>
          </p:cNvSpPr>
          <p:nvPr/>
        </p:nvSpPr>
        <p:spPr>
          <a:xfrm>
            <a:off x="2295144" y="1463040"/>
            <a:ext cx="9500616" cy="7040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PK" sz="400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43E3B1A-830B-71BB-C62F-54EC637F6939}"/>
              </a:ext>
            </a:extLst>
          </p:cNvPr>
          <p:cNvSpPr txBox="1">
            <a:spLocks/>
          </p:cNvSpPr>
          <p:nvPr/>
        </p:nvSpPr>
        <p:spPr>
          <a:xfrm>
            <a:off x="10122408" y="301752"/>
            <a:ext cx="1673352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PK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FCF61C-3B18-4C03-8326-CC3B32D710C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E0F45A6E-3D60-7240-1796-73F0411798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504" y="2484480"/>
            <a:ext cx="10871707" cy="3030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spcCol="91440" rtlCol="0" anchor="ctr" anchorCtr="0" compatLnSpc="1">
            <a:prstTxWarp prst="textNoShape">
              <a:avLst/>
            </a:prstTxWarp>
            <a:normAutofit/>
          </a:bodyPr>
          <a:lstStyle>
            <a:lvl1pPr marL="2834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Diversity in dataset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ensures generalization of the neural network.</a:t>
            </a:r>
          </a:p>
          <a:p>
            <a:pPr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Key aspects:</a:t>
            </a:r>
          </a:p>
          <a:p>
            <a:pPr lvl="1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Lift and drag behavior variation.</a:t>
            </a:r>
          </a:p>
          <a:p>
            <a:pPr lvl="1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Stall characteristics captured.</a:t>
            </a:r>
          </a:p>
          <a:p>
            <a:pPr lvl="1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Variety in thickness-to-chord ratios.</a:t>
            </a:r>
          </a:p>
          <a:p>
            <a:pPr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Broader feature space =&gt; </a:t>
            </a: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Better ML model performance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139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EBB8C2-8D79-48F0-012C-B0743EE53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22408" y="301752"/>
            <a:ext cx="1673352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FCF61C-3B18-4C03-8326-CC3B32D710C9}" type="slidenum">
              <a:rPr lang="en-US" noProof="0" smtClean="0"/>
              <a:pPr>
                <a:spcAft>
                  <a:spcPts val="600"/>
                </a:spcAft>
              </a:pPr>
              <a:t>11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13DA6A-FDAF-D389-2A95-EB5FF5F43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072"/>
            <a:ext cx="10515600" cy="1021550"/>
          </a:xfrm>
        </p:spPr>
        <p:txBody>
          <a:bodyPr anchor="ctr">
            <a:normAutofit/>
          </a:bodyPr>
          <a:lstStyle/>
          <a:p>
            <a:r>
              <a:rPr lang="en-IN" sz="4000" b="1" dirty="0"/>
              <a:t>Baseline Simulations using XFOIL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49C50308-2CAC-A6E6-309E-5B1110A202DF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416689" y="1880997"/>
            <a:ext cx="5067300" cy="435292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fontAlgn="base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600" b="0" i="0" u="none" strike="noStrike" kern="1200" cap="none" normalizeH="0" baseline="0" dirty="0">
                <a:ln>
                  <a:noFill/>
                </a:ln>
                <a:effectLst/>
              </a:rPr>
              <a:t>Simulations at Reynolds numbers: 3317, 13131, 22978, 28404, 41039, 44913.</a:t>
            </a:r>
          </a:p>
          <a:p>
            <a:pPr marL="0" fontAlgn="base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600" b="0" i="0" u="none" strike="noStrike" kern="1200" cap="none" normalizeH="0" baseline="0" dirty="0">
                <a:ln>
                  <a:noFill/>
                </a:ln>
                <a:effectLst/>
              </a:rPr>
              <a:t>Angles of Attack: −20° to +20°.</a:t>
            </a:r>
          </a:p>
          <a:p>
            <a:pPr marL="0" fontAlgn="base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600" b="0" i="0" u="none" strike="noStrike" kern="1200" cap="none" normalizeH="0" baseline="0" dirty="0">
                <a:ln>
                  <a:noFill/>
                </a:ln>
                <a:effectLst/>
              </a:rPr>
              <a:t>Output:</a:t>
            </a:r>
          </a:p>
          <a:p>
            <a:pPr marL="0" lvl="1" fontAlgn="base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600" b="0" i="0" u="none" strike="noStrike" kern="1200" cap="none" normalizeH="0" baseline="0" dirty="0">
                <a:ln>
                  <a:noFill/>
                </a:ln>
                <a:effectLst/>
              </a:rPr>
              <a:t>Cl (Lift coefficient)</a:t>
            </a:r>
          </a:p>
          <a:p>
            <a:pPr marL="0" lvl="1" fontAlgn="base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600" b="0" i="0" u="none" strike="noStrike" kern="1200" cap="none" normalizeH="0" baseline="0" dirty="0">
                <a:ln>
                  <a:noFill/>
                </a:ln>
                <a:effectLst/>
              </a:rPr>
              <a:t>Cd (Drag coefficient)</a:t>
            </a:r>
          </a:p>
          <a:p>
            <a:pPr marL="0" lvl="1" fontAlgn="base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600" b="0" i="0" u="none" strike="noStrike" kern="1200" cap="none" normalizeH="0" baseline="0" dirty="0">
                <a:ln>
                  <a:noFill/>
                </a:ln>
                <a:effectLst/>
              </a:rPr>
              <a:t>Cm (Moment coefficient)</a:t>
            </a:r>
          </a:p>
          <a:p>
            <a:pPr marL="0" fontAlgn="base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600" b="0" i="0" u="none" strike="noStrike" kern="1200" cap="none" normalizeH="0" baseline="0" dirty="0">
                <a:ln>
                  <a:noFill/>
                </a:ln>
                <a:effectLst/>
              </a:rPr>
              <a:t>Used for both training and benchmarking.</a:t>
            </a:r>
          </a:p>
        </p:txBody>
      </p:sp>
      <p:pic>
        <p:nvPicPr>
          <p:cNvPr id="10" name="Picture 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AF58E2D8-CDAD-C030-27E5-4E39FD15F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0" y="2017872"/>
            <a:ext cx="5067300" cy="4079176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CF246E-6A7B-C588-9D75-FE10DEA737ED}"/>
              </a:ext>
            </a:extLst>
          </p:cNvPr>
          <p:cNvSpPr txBox="1"/>
          <p:nvPr/>
        </p:nvSpPr>
        <p:spPr>
          <a:xfrm>
            <a:off x="6286500" y="6097048"/>
            <a:ext cx="5067300" cy="436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IN" sz="1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Figure 1: </a:t>
            </a:r>
            <a:r>
              <a:rPr lang="en-IN" sz="10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Paneling</a:t>
            </a:r>
            <a:r>
              <a:rPr lang="en-IN" sz="1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of the NACA 3410 </a:t>
            </a:r>
            <a:r>
              <a:rPr lang="en-IN" sz="10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airfoil</a:t>
            </a:r>
            <a:r>
              <a:rPr lang="en-IN" sz="1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in XFOIL showing 160 panel nodes with a max panel angle of 9.88°. Accurate </a:t>
            </a:r>
            <a:r>
              <a:rPr lang="en-IN" sz="10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paneling</a:t>
            </a:r>
            <a:r>
              <a:rPr lang="en-IN" sz="1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is crucial for resolving surface pressure distribution.</a:t>
            </a:r>
            <a:endParaRPr lang="en-IN" sz="1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08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C85805-79DB-07ED-6BDE-11B8962D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dirty="0"/>
              <a:t>Why XFOIL?</a:t>
            </a:r>
            <a:endParaRPr lang="en-US" sz="40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3E68DE-3756-7E72-3F5A-34338BB31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t>12</a:t>
            </a:fld>
            <a:endParaRPr lang="en-US" dirty="0"/>
          </a:p>
        </p:txBody>
      </p:sp>
      <p:sp>
        <p:nvSpPr>
          <p:cNvPr id="23" name="Rectangle 1">
            <a:extLst>
              <a:ext uri="{FF2B5EF4-FFF2-40B4-BE49-F238E27FC236}">
                <a16:creationId xmlns:a16="http://schemas.microsoft.com/office/drawing/2014/main" id="{2EB6BDA4-7613-04EB-4878-C9D45DBB2F5F}"/>
              </a:ext>
            </a:extLst>
          </p:cNvPr>
          <p:cNvSpPr>
            <a:spLocks noGrp="1" noChangeArrowheads="1"/>
          </p:cNvSpPr>
          <p:nvPr>
            <p:ph type="body" sz="quarter" idx="15"/>
          </p:nvPr>
        </p:nvSpPr>
        <p:spPr bwMode="auto">
          <a:xfrm>
            <a:off x="603504" y="2500480"/>
            <a:ext cx="8879365" cy="2340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Fast and lightweight CFD solver.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Suitable for bulk data generation.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Limitations acknowledged: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Struggles with strong separation, high turbulence.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Balanced by high-fidelity FLOW-Unsteady simulations.</a:t>
            </a:r>
          </a:p>
        </p:txBody>
      </p:sp>
    </p:spTree>
    <p:extLst>
      <p:ext uri="{BB962C8B-B14F-4D97-AF65-F5344CB8AC3E}">
        <p14:creationId xmlns:p14="http://schemas.microsoft.com/office/powerpoint/2010/main" val="476614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02E0C1-BFFE-ECF9-B904-2AB1D0CDF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22408" y="301752"/>
            <a:ext cx="1673352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FCF61C-3B18-4C03-8326-CC3B32D710C9}" type="slidenum">
              <a:rPr lang="en-US" noProof="0" smtClean="0"/>
              <a:pPr>
                <a:spcAft>
                  <a:spcPts val="600"/>
                </a:spcAft>
              </a:pPr>
              <a:t>13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1962BB-6414-A918-8C9B-DAEFFAAA5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4268"/>
            <a:ext cx="10515600" cy="1066421"/>
          </a:xfrm>
        </p:spPr>
        <p:txBody>
          <a:bodyPr anchor="ctr">
            <a:normAutofit/>
          </a:bodyPr>
          <a:lstStyle/>
          <a:p>
            <a:r>
              <a:rPr lang="en-GB" sz="4000" b="1" dirty="0"/>
              <a:t>High-Fidelity Data Generation</a:t>
            </a:r>
            <a:endParaRPr lang="en-IN" sz="4000" b="1" dirty="0"/>
          </a:p>
        </p:txBody>
      </p:sp>
      <p:pic>
        <p:nvPicPr>
          <p:cNvPr id="10" name="Picture 9" descr="A computer screen shot of a graph&#10;&#10;AI-generated content may be incorrect.">
            <a:extLst>
              <a:ext uri="{FF2B5EF4-FFF2-40B4-BE49-F238E27FC236}">
                <a16:creationId xmlns:a16="http://schemas.microsoft.com/office/drawing/2014/main" id="{46345672-0DBA-9547-7DB9-1AA7C76F3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7872"/>
            <a:ext cx="5067300" cy="4079176"/>
          </a:xfrm>
          <a:prstGeom prst="rect">
            <a:avLst/>
          </a:prstGeom>
          <a:noFill/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D1397DAE-A25F-461B-68DC-C23618101028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286502" y="2017872"/>
            <a:ext cx="5067300" cy="4352544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fontAlgn="base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b="0" i="0" u="none" strike="noStrike" kern="1200" cap="none" normalizeH="0" baseline="0" dirty="0">
                <a:ln>
                  <a:noFill/>
                </a:ln>
                <a:effectLst/>
              </a:rPr>
              <a:t>Used </a:t>
            </a:r>
            <a:r>
              <a:rPr kumimoji="0" lang="en-US" altLang="en-US" b="1" i="0" u="none" strike="noStrike" kern="1200" cap="none" normalizeH="0" baseline="0" dirty="0">
                <a:ln>
                  <a:noFill/>
                </a:ln>
                <a:effectLst/>
              </a:rPr>
              <a:t>FLOW-Unsteady solver</a:t>
            </a:r>
            <a:r>
              <a:rPr kumimoji="0" lang="en-US" altLang="en-US" b="0" i="0" u="none" strike="noStrike" kern="1200" cap="none" normalizeH="0" baseline="0" dirty="0">
                <a:ln>
                  <a:noFill/>
                </a:ln>
                <a:effectLst/>
              </a:rPr>
              <a:t> from BYU labs.</a:t>
            </a:r>
          </a:p>
          <a:p>
            <a:pPr marL="0" fontAlgn="base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b="0" i="0" u="none" strike="noStrike" kern="1200" cap="none" normalizeH="0" baseline="0" dirty="0">
                <a:ln>
                  <a:noFill/>
                </a:ln>
                <a:effectLst/>
              </a:rPr>
              <a:t>Simulated:</a:t>
            </a:r>
          </a:p>
          <a:p>
            <a:pPr marL="0" lvl="1" fontAlgn="base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800" b="0" i="0" u="none" strike="noStrike" kern="1200" cap="none" normalizeH="0" baseline="0" dirty="0">
                <a:ln>
                  <a:noFill/>
                </a:ln>
                <a:effectLst/>
              </a:rPr>
              <a:t>Velocity fields</a:t>
            </a:r>
          </a:p>
          <a:p>
            <a:pPr marL="0" lvl="1" fontAlgn="base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800" b="0" i="0" u="none" strike="noStrike" kern="1200" cap="none" normalizeH="0" baseline="0" dirty="0">
                <a:ln>
                  <a:noFill/>
                </a:ln>
                <a:effectLst/>
              </a:rPr>
              <a:t>Pressure fields</a:t>
            </a:r>
          </a:p>
          <a:p>
            <a:pPr marL="0" lvl="1" fontAlgn="base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800" b="0" i="0" u="none" strike="noStrike" kern="1200" cap="none" normalizeH="0" baseline="0" dirty="0">
                <a:ln>
                  <a:noFill/>
                </a:ln>
                <a:effectLst/>
              </a:rPr>
              <a:t>Vorticity structures</a:t>
            </a:r>
          </a:p>
          <a:p>
            <a:pPr marL="0" fontAlgn="base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b="0" i="0" u="none" strike="noStrike" kern="1200" cap="none" normalizeH="0" baseline="0" dirty="0">
                <a:ln>
                  <a:noFill/>
                </a:ln>
                <a:effectLst/>
              </a:rPr>
              <a:t>Provided physically accurate training data.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50E2F4-B6B3-41DF-978D-83F36FB997DD}"/>
              </a:ext>
            </a:extLst>
          </p:cNvPr>
          <p:cNvSpPr txBox="1"/>
          <p:nvPr/>
        </p:nvSpPr>
        <p:spPr>
          <a:xfrm>
            <a:off x="838198" y="6071088"/>
            <a:ext cx="5067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Figure 2: Pressure coefficient distribution and aerodynamic polar output for NACA 3410 at various angles of attack, computed using XFOIL at Re = 0.013 × 10⁶.</a:t>
            </a:r>
            <a:endParaRPr lang="en-IN" sz="1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1534415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540C67C-C3CA-076E-DCE7-5BEC1BD07EEF}"/>
              </a:ext>
            </a:extLst>
          </p:cNvPr>
          <p:cNvSpPr txBox="1"/>
          <p:nvPr/>
        </p:nvSpPr>
        <p:spPr>
          <a:xfrm>
            <a:off x="8530542" y="1095591"/>
            <a:ext cx="3360516" cy="3293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6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Sample XFOIL Data (Re = 13131)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The following table presents a subset of the aerodynamic data generated using XFOIL for the NACA 2508 airfoil at a Reynolds number of 13,131. Each row corresponds to a different angle of attack (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AoA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), and includes coefficients for lift (C</a:t>
            </a:r>
            <a:r>
              <a:rPr lang="en-US" sz="1600" kern="100" baseline="-250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), drag (C</a:t>
            </a:r>
            <a:r>
              <a:rPr lang="en-US" sz="1600" kern="100" baseline="-250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), pressure drag (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</a:t>
            </a:r>
            <a:r>
              <a:rPr lang="en-US" sz="1600" kern="100" baseline="-25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dp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), and moment (C</a:t>
            </a:r>
            <a:r>
              <a:rPr lang="en-US" sz="1600" kern="100" baseline="-250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), along with transition locations (</a:t>
            </a:r>
            <a:r>
              <a:rPr lang="en-US" sz="16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Top</a:t>
            </a:r>
            <a:r>
              <a:rPr lang="en-US" sz="1600" b="1" kern="100" baseline="-25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Xtr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and </a:t>
            </a:r>
            <a:r>
              <a:rPr lang="en-US" sz="16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Bot</a:t>
            </a:r>
            <a:r>
              <a:rPr lang="en-US" sz="1600" b="1" kern="100" baseline="-25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Xtr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).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A810B4-9CFF-0548-CC13-46DEB65C74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8299"/>
              </p:ext>
            </p:extLst>
          </p:nvPr>
        </p:nvGraphicFramePr>
        <p:xfrm>
          <a:off x="938995" y="1095591"/>
          <a:ext cx="6172202" cy="4749892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942256">
                  <a:extLst>
                    <a:ext uri="{9D8B030D-6E8A-4147-A177-3AD203B41FA5}">
                      <a16:colId xmlns:a16="http://schemas.microsoft.com/office/drawing/2014/main" val="3982691092"/>
                    </a:ext>
                  </a:extLst>
                </a:gridCol>
                <a:gridCol w="905931">
                  <a:extLst>
                    <a:ext uri="{9D8B030D-6E8A-4147-A177-3AD203B41FA5}">
                      <a16:colId xmlns:a16="http://schemas.microsoft.com/office/drawing/2014/main" val="472181042"/>
                    </a:ext>
                  </a:extLst>
                </a:gridCol>
                <a:gridCol w="853829">
                  <a:extLst>
                    <a:ext uri="{9D8B030D-6E8A-4147-A177-3AD203B41FA5}">
                      <a16:colId xmlns:a16="http://schemas.microsoft.com/office/drawing/2014/main" val="1795285236"/>
                    </a:ext>
                  </a:extLst>
                </a:gridCol>
                <a:gridCol w="853829">
                  <a:extLst>
                    <a:ext uri="{9D8B030D-6E8A-4147-A177-3AD203B41FA5}">
                      <a16:colId xmlns:a16="http://schemas.microsoft.com/office/drawing/2014/main" val="448650116"/>
                    </a:ext>
                  </a:extLst>
                </a:gridCol>
                <a:gridCol w="905931">
                  <a:extLst>
                    <a:ext uri="{9D8B030D-6E8A-4147-A177-3AD203B41FA5}">
                      <a16:colId xmlns:a16="http://schemas.microsoft.com/office/drawing/2014/main" val="3728516587"/>
                    </a:ext>
                  </a:extLst>
                </a:gridCol>
                <a:gridCol w="856597">
                  <a:extLst>
                    <a:ext uri="{9D8B030D-6E8A-4147-A177-3AD203B41FA5}">
                      <a16:colId xmlns:a16="http://schemas.microsoft.com/office/drawing/2014/main" val="3014155253"/>
                    </a:ext>
                  </a:extLst>
                </a:gridCol>
                <a:gridCol w="853829">
                  <a:extLst>
                    <a:ext uri="{9D8B030D-6E8A-4147-A177-3AD203B41FA5}">
                      <a16:colId xmlns:a16="http://schemas.microsoft.com/office/drawing/2014/main" val="4019637626"/>
                    </a:ext>
                  </a:extLst>
                </a:gridCol>
              </a:tblGrid>
              <a:tr h="49735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700" b="1" kern="100" cap="none" spc="0">
                          <a:solidFill>
                            <a:schemeClr val="bg2"/>
                          </a:solidFill>
                          <a:effectLst/>
                        </a:rPr>
                        <a:t>alpha</a:t>
                      </a:r>
                      <a:endParaRPr lang="en-IN" sz="1700" b="1" kern="100" cap="none" spc="0">
                        <a:solidFill>
                          <a:schemeClr val="bg2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700" b="1" kern="100" cap="none" spc="0">
                          <a:solidFill>
                            <a:schemeClr val="bg2"/>
                          </a:solidFill>
                          <a:effectLst/>
                        </a:rPr>
                        <a:t>C</a:t>
                      </a:r>
                      <a:r>
                        <a:rPr lang="en-US" sz="1700" b="1" kern="100" cap="none" spc="0" baseline="-25000">
                          <a:solidFill>
                            <a:schemeClr val="bg2"/>
                          </a:solidFill>
                          <a:effectLst/>
                        </a:rPr>
                        <a:t>L</a:t>
                      </a:r>
                      <a:endParaRPr lang="en-IN" sz="1700" b="1" kern="100" cap="none" spc="0">
                        <a:solidFill>
                          <a:schemeClr val="bg2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700" b="1" kern="100" cap="none" spc="0">
                          <a:solidFill>
                            <a:schemeClr val="bg2"/>
                          </a:solidFill>
                          <a:effectLst/>
                        </a:rPr>
                        <a:t>C</a:t>
                      </a:r>
                      <a:r>
                        <a:rPr lang="en-US" sz="1700" b="1" kern="100" cap="none" spc="0" baseline="-25000">
                          <a:solidFill>
                            <a:schemeClr val="bg2"/>
                          </a:solidFill>
                          <a:effectLst/>
                        </a:rPr>
                        <a:t>D</a:t>
                      </a:r>
                      <a:endParaRPr lang="en-IN" sz="1700" b="1" kern="100" cap="none" spc="0">
                        <a:solidFill>
                          <a:schemeClr val="bg2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700" b="1" kern="100" cap="none" spc="0">
                          <a:solidFill>
                            <a:schemeClr val="bg2"/>
                          </a:solidFill>
                          <a:effectLst/>
                        </a:rPr>
                        <a:t>C</a:t>
                      </a:r>
                      <a:r>
                        <a:rPr lang="en-US" sz="1700" b="1" kern="100" cap="none" spc="0" baseline="-25000">
                          <a:solidFill>
                            <a:schemeClr val="bg2"/>
                          </a:solidFill>
                          <a:effectLst/>
                        </a:rPr>
                        <a:t>Dp</a:t>
                      </a:r>
                      <a:endParaRPr lang="en-IN" sz="1700" b="1" kern="100" cap="none" spc="0">
                        <a:solidFill>
                          <a:schemeClr val="bg2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700" b="1" kern="100" cap="none" spc="0">
                          <a:solidFill>
                            <a:schemeClr val="bg2"/>
                          </a:solidFill>
                          <a:effectLst/>
                        </a:rPr>
                        <a:t>C</a:t>
                      </a:r>
                      <a:r>
                        <a:rPr lang="en-US" sz="1700" b="1" kern="100" cap="none" spc="0" baseline="-25000">
                          <a:solidFill>
                            <a:schemeClr val="bg2"/>
                          </a:solidFill>
                          <a:effectLst/>
                        </a:rPr>
                        <a:t>M</a:t>
                      </a:r>
                      <a:endParaRPr lang="en-IN" sz="1700" b="1" kern="100" cap="none" spc="0">
                        <a:solidFill>
                          <a:schemeClr val="bg2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700" b="1" kern="100" cap="none" spc="0">
                          <a:solidFill>
                            <a:schemeClr val="bg2"/>
                          </a:solidFill>
                          <a:effectLst/>
                        </a:rPr>
                        <a:t>Top</a:t>
                      </a:r>
                      <a:r>
                        <a:rPr lang="en-US" sz="1700" b="1" kern="100" cap="none" spc="0" baseline="-25000">
                          <a:solidFill>
                            <a:schemeClr val="bg2"/>
                          </a:solidFill>
                          <a:effectLst/>
                        </a:rPr>
                        <a:t>Xtr</a:t>
                      </a:r>
                      <a:endParaRPr lang="en-IN" sz="1700" b="1" kern="100" cap="none" spc="0">
                        <a:solidFill>
                          <a:schemeClr val="bg2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700" b="1" kern="100" cap="none" spc="0" dirty="0" err="1">
                          <a:solidFill>
                            <a:schemeClr val="bg2"/>
                          </a:solidFill>
                          <a:effectLst/>
                        </a:rPr>
                        <a:t>Bot</a:t>
                      </a:r>
                      <a:r>
                        <a:rPr lang="en-US" sz="1700" b="1" kern="100" cap="none" spc="0" baseline="-25000" dirty="0" err="1">
                          <a:solidFill>
                            <a:schemeClr val="bg2"/>
                          </a:solidFill>
                          <a:effectLst/>
                        </a:rPr>
                        <a:t>Xtr</a:t>
                      </a:r>
                      <a:endParaRPr lang="en-IN" sz="1700" b="1" kern="100" cap="none" spc="0" dirty="0">
                        <a:solidFill>
                          <a:schemeClr val="bg2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 anchor="b"/>
                </a:tc>
                <a:extLst>
                  <a:ext uri="{0D108BD9-81ED-4DB2-BD59-A6C34878D82A}">
                    <a16:rowId xmlns:a16="http://schemas.microsoft.com/office/drawing/2014/main" val="2638545362"/>
                  </a:ext>
                </a:extLst>
              </a:tr>
              <a:tr h="42525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b="1" kern="100" cap="none" spc="0">
                          <a:solidFill>
                            <a:schemeClr val="tx1"/>
                          </a:solidFill>
                          <a:effectLst/>
                        </a:rPr>
                        <a:t>-14.00000</a:t>
                      </a:r>
                      <a:endParaRPr lang="en-IN" sz="1300" b="1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-0.37440</a:t>
                      </a:r>
                      <a:endParaRPr lang="en-IN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0.16238</a:t>
                      </a:r>
                      <a:endParaRPr lang="en-IN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0.14894</a:t>
                      </a:r>
                      <a:endParaRPr lang="en-IN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0.01280</a:t>
                      </a:r>
                      <a:endParaRPr lang="en-IN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1.00000</a:t>
                      </a:r>
                      <a:endParaRPr lang="en-IN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0.68540</a:t>
                      </a:r>
                      <a:endParaRPr lang="en-IN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extLst>
                  <a:ext uri="{0D108BD9-81ED-4DB2-BD59-A6C34878D82A}">
                    <a16:rowId xmlns:a16="http://schemas.microsoft.com/office/drawing/2014/main" val="1253395931"/>
                  </a:ext>
                </a:extLst>
              </a:tr>
              <a:tr h="42525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b="1" kern="100" cap="none" spc="0">
                          <a:solidFill>
                            <a:schemeClr val="tx1"/>
                          </a:solidFill>
                          <a:effectLst/>
                        </a:rPr>
                        <a:t>-13.00000</a:t>
                      </a:r>
                      <a:endParaRPr lang="en-IN" sz="1300" b="1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-0.33360</a:t>
                      </a:r>
                      <a:endParaRPr lang="en-IN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0.14875</a:t>
                      </a:r>
                      <a:endParaRPr lang="en-IN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0.13521</a:t>
                      </a:r>
                      <a:endParaRPr lang="en-IN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0.01010</a:t>
                      </a:r>
                      <a:endParaRPr lang="en-IN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1.00000</a:t>
                      </a:r>
                      <a:endParaRPr lang="en-IN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0.78890</a:t>
                      </a:r>
                      <a:endParaRPr lang="en-IN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extLst>
                  <a:ext uri="{0D108BD9-81ED-4DB2-BD59-A6C34878D82A}">
                    <a16:rowId xmlns:a16="http://schemas.microsoft.com/office/drawing/2014/main" val="4266922481"/>
                  </a:ext>
                </a:extLst>
              </a:tr>
              <a:tr h="42525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b="1" kern="100" cap="none" spc="0">
                          <a:solidFill>
                            <a:schemeClr val="tx1"/>
                          </a:solidFill>
                          <a:effectLst/>
                        </a:rPr>
                        <a:t>-12.00000</a:t>
                      </a:r>
                      <a:endParaRPr lang="en-IN" sz="1300" b="1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-0.37100</a:t>
                      </a:r>
                      <a:endParaRPr lang="en-IN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0.13379</a:t>
                      </a:r>
                      <a:endParaRPr lang="en-IN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0.11839</a:t>
                      </a:r>
                      <a:endParaRPr lang="en-IN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0.01150</a:t>
                      </a:r>
                      <a:endParaRPr lang="en-IN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1.00000</a:t>
                      </a:r>
                      <a:endParaRPr lang="en-IN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1.00000</a:t>
                      </a:r>
                      <a:endParaRPr lang="en-IN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extLst>
                  <a:ext uri="{0D108BD9-81ED-4DB2-BD59-A6C34878D82A}">
                    <a16:rowId xmlns:a16="http://schemas.microsoft.com/office/drawing/2014/main" val="2558119032"/>
                  </a:ext>
                </a:extLst>
              </a:tr>
              <a:tr h="42525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b="1" kern="100" cap="none" spc="0">
                          <a:solidFill>
                            <a:schemeClr val="tx1"/>
                          </a:solidFill>
                          <a:effectLst/>
                        </a:rPr>
                        <a:t>-11.00000</a:t>
                      </a:r>
                      <a:endParaRPr lang="en-IN" sz="1300" b="1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-0.33370</a:t>
                      </a:r>
                      <a:endParaRPr lang="en-IN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0.12041</a:t>
                      </a:r>
                      <a:endParaRPr lang="en-IN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0.10496</a:t>
                      </a:r>
                      <a:endParaRPr lang="en-IN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0.00600</a:t>
                      </a:r>
                      <a:endParaRPr lang="en-IN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1.00000</a:t>
                      </a:r>
                      <a:endParaRPr lang="en-IN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1.00000</a:t>
                      </a:r>
                      <a:endParaRPr lang="en-IN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extLst>
                  <a:ext uri="{0D108BD9-81ED-4DB2-BD59-A6C34878D82A}">
                    <a16:rowId xmlns:a16="http://schemas.microsoft.com/office/drawing/2014/main" val="497657557"/>
                  </a:ext>
                </a:extLst>
              </a:tr>
              <a:tr h="42525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b="1" kern="100" cap="none" spc="0" dirty="0">
                          <a:solidFill>
                            <a:schemeClr val="tx1"/>
                          </a:solidFill>
                          <a:effectLst/>
                        </a:rPr>
                        <a:t>-10.00000</a:t>
                      </a:r>
                      <a:endParaRPr lang="en-IN" sz="1300" b="1" kern="1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-0.29710</a:t>
                      </a:r>
                      <a:endParaRPr lang="en-IN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0.10725</a:t>
                      </a:r>
                      <a:endParaRPr lang="en-IN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0.09176</a:t>
                      </a:r>
                      <a:endParaRPr lang="en-IN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0.00080</a:t>
                      </a:r>
                      <a:endParaRPr lang="en-IN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1.00000</a:t>
                      </a:r>
                      <a:endParaRPr lang="en-IN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1.00000</a:t>
                      </a:r>
                      <a:endParaRPr lang="en-IN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extLst>
                  <a:ext uri="{0D108BD9-81ED-4DB2-BD59-A6C34878D82A}">
                    <a16:rowId xmlns:a16="http://schemas.microsoft.com/office/drawing/2014/main" val="1104671753"/>
                  </a:ext>
                </a:extLst>
              </a:tr>
              <a:tr h="42525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b="1" kern="100" cap="none" spc="0">
                          <a:solidFill>
                            <a:schemeClr val="tx1"/>
                          </a:solidFill>
                          <a:effectLst/>
                        </a:rPr>
                        <a:t>-9.00000</a:t>
                      </a:r>
                      <a:endParaRPr lang="en-IN" sz="1300" b="1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-0.26100</a:t>
                      </a:r>
                      <a:endParaRPr lang="en-IN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0.09443</a:t>
                      </a:r>
                      <a:endParaRPr lang="en-IN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0.07884</a:t>
                      </a:r>
                      <a:endParaRPr lang="en-IN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-0.00430</a:t>
                      </a:r>
                      <a:endParaRPr lang="en-IN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1.00000</a:t>
                      </a:r>
                      <a:endParaRPr lang="en-IN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1.00000</a:t>
                      </a:r>
                      <a:endParaRPr lang="en-IN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extLst>
                  <a:ext uri="{0D108BD9-81ED-4DB2-BD59-A6C34878D82A}">
                    <a16:rowId xmlns:a16="http://schemas.microsoft.com/office/drawing/2014/main" val="2529799930"/>
                  </a:ext>
                </a:extLst>
              </a:tr>
              <a:tr h="42525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b="1" kern="100" cap="none" spc="0">
                          <a:solidFill>
                            <a:schemeClr val="tx1"/>
                          </a:solidFill>
                          <a:effectLst/>
                        </a:rPr>
                        <a:t>-8.00000</a:t>
                      </a:r>
                      <a:endParaRPr lang="en-IN" sz="1300" b="1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-0.29370</a:t>
                      </a:r>
                      <a:endParaRPr lang="en-IN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0.09070</a:t>
                      </a:r>
                      <a:endParaRPr lang="en-IN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0.07545</a:t>
                      </a:r>
                      <a:endParaRPr lang="en-IN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0.00680</a:t>
                      </a:r>
                      <a:endParaRPr lang="en-IN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1.00000</a:t>
                      </a:r>
                      <a:endParaRPr lang="en-IN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0.93070</a:t>
                      </a:r>
                      <a:endParaRPr lang="en-IN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extLst>
                  <a:ext uri="{0D108BD9-81ED-4DB2-BD59-A6C34878D82A}">
                    <a16:rowId xmlns:a16="http://schemas.microsoft.com/office/drawing/2014/main" val="1945400911"/>
                  </a:ext>
                </a:extLst>
              </a:tr>
              <a:tr h="42525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b="1" kern="100" cap="none" spc="0">
                          <a:solidFill>
                            <a:schemeClr val="tx1"/>
                          </a:solidFill>
                          <a:effectLst/>
                        </a:rPr>
                        <a:t>-7.00000</a:t>
                      </a:r>
                      <a:endParaRPr lang="en-IN" sz="1300" b="1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-0.41300</a:t>
                      </a:r>
                      <a:endParaRPr lang="en-IN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0.09283</a:t>
                      </a:r>
                      <a:endParaRPr lang="en-IN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0.07857</a:t>
                      </a:r>
                      <a:endParaRPr lang="en-IN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0.01680</a:t>
                      </a:r>
                      <a:endParaRPr lang="en-IN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1.00000</a:t>
                      </a:r>
                      <a:endParaRPr lang="en-IN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0.64290</a:t>
                      </a:r>
                      <a:endParaRPr lang="en-IN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extLst>
                  <a:ext uri="{0D108BD9-81ED-4DB2-BD59-A6C34878D82A}">
                    <a16:rowId xmlns:a16="http://schemas.microsoft.com/office/drawing/2014/main" val="667887642"/>
                  </a:ext>
                </a:extLst>
              </a:tr>
              <a:tr h="42525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b="1" kern="100" cap="none" spc="0">
                          <a:solidFill>
                            <a:schemeClr val="tx1"/>
                          </a:solidFill>
                          <a:effectLst/>
                        </a:rPr>
                        <a:t>-6.00000</a:t>
                      </a:r>
                      <a:endParaRPr lang="en-IN" sz="1300" b="1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-0.44450</a:t>
                      </a:r>
                      <a:endParaRPr lang="en-IN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0.08203</a:t>
                      </a:r>
                      <a:endParaRPr lang="en-IN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0.06841</a:t>
                      </a:r>
                      <a:endParaRPr lang="en-IN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0.01230</a:t>
                      </a:r>
                      <a:endParaRPr lang="en-IN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1.00000</a:t>
                      </a:r>
                      <a:endParaRPr lang="en-IN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0.55250</a:t>
                      </a:r>
                      <a:endParaRPr lang="en-IN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extLst>
                  <a:ext uri="{0D108BD9-81ED-4DB2-BD59-A6C34878D82A}">
                    <a16:rowId xmlns:a16="http://schemas.microsoft.com/office/drawing/2014/main" val="2102083081"/>
                  </a:ext>
                </a:extLst>
              </a:tr>
              <a:tr h="42525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b="1" kern="100" cap="none" spc="0">
                          <a:solidFill>
                            <a:schemeClr val="tx1"/>
                          </a:solidFill>
                          <a:effectLst/>
                        </a:rPr>
                        <a:t>-5.00000</a:t>
                      </a:r>
                      <a:endParaRPr lang="en-IN" sz="1300" b="1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-0.44890</a:t>
                      </a:r>
                      <a:endParaRPr lang="en-IN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0.06833</a:t>
                      </a:r>
                      <a:endParaRPr lang="en-IN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0.05509</a:t>
                      </a:r>
                      <a:endParaRPr lang="en-IN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0.00630</a:t>
                      </a:r>
                      <a:endParaRPr lang="en-IN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1.00000</a:t>
                      </a:r>
                      <a:endParaRPr lang="en-IN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100" cap="none" spc="0" dirty="0">
                          <a:solidFill>
                            <a:schemeClr val="tx1"/>
                          </a:solidFill>
                          <a:effectLst/>
                        </a:rPr>
                        <a:t>0.52880</a:t>
                      </a:r>
                      <a:endParaRPr lang="en-IN" sz="1300" kern="1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74727" marT="19927" marB="149455"/>
                </a:tc>
                <a:extLst>
                  <a:ext uri="{0D108BD9-81ED-4DB2-BD59-A6C34878D82A}">
                    <a16:rowId xmlns:a16="http://schemas.microsoft.com/office/drawing/2014/main" val="296868536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33CDD0-E071-C72A-57BA-F8E7BEC27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FCF61C-3B18-4C03-8326-CC3B32D710C9}" type="slidenum">
              <a:rPr lang="en-US" noProof="0" smtClean="0"/>
              <a:pPr>
                <a:spcAft>
                  <a:spcPts val="600"/>
                </a:spcAft>
              </a:pPr>
              <a:t>14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32123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B600A6-3FF1-856E-610E-93546A203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15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08FB4C-E8E1-F1CF-C42C-001CAFECC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4000" b="1" dirty="0"/>
              <a:t>Data Preprocessing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24891578-70E1-06FB-5A65-37AD84B6BAC5}"/>
              </a:ext>
            </a:extLst>
          </p:cNvPr>
          <p:cNvSpPr>
            <a:spLocks noGrp="1" noChangeArrowheads="1"/>
          </p:cNvSpPr>
          <p:nvPr>
            <p:ph type="body" sz="quarter" idx="15"/>
          </p:nvPr>
        </p:nvSpPr>
        <p:spPr bwMode="auto">
          <a:xfrm>
            <a:off x="603504" y="2421882"/>
            <a:ext cx="10462359" cy="2973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Normalization: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Min-max scaling of inputs (Re,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AoA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spatial coords).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 engineering: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Added Cp (pressure coefficient) as a derived parameter.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Outlier removal: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IQR filtering to clean anomalies.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Final structured dataset prepared for neural network ingestion.</a:t>
            </a:r>
          </a:p>
        </p:txBody>
      </p:sp>
    </p:spTree>
    <p:extLst>
      <p:ext uri="{BB962C8B-B14F-4D97-AF65-F5344CB8AC3E}">
        <p14:creationId xmlns:p14="http://schemas.microsoft.com/office/powerpoint/2010/main" val="3985801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FC9ED3-0FF5-05B1-E694-0C1A9DF36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16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A2CABE-4B14-CEF1-4AC4-3BC666640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b="1" dirty="0"/>
              <a:t>What is a Surrogate Model?</a:t>
            </a:r>
            <a:endParaRPr lang="en-IN" sz="4000" b="1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D5ECEE0D-9FD3-884F-3D0A-7A13AC5F49B1}"/>
              </a:ext>
            </a:extLst>
          </p:cNvPr>
          <p:cNvSpPr>
            <a:spLocks noGrp="1" noChangeArrowheads="1"/>
          </p:cNvSpPr>
          <p:nvPr>
            <p:ph type="body" sz="quarter" idx="15"/>
          </p:nvPr>
        </p:nvSpPr>
        <p:spPr bwMode="auto">
          <a:xfrm>
            <a:off x="603504" y="2517128"/>
            <a:ext cx="9238586" cy="1524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Fast approximation of a computationally expensive simulator.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Learns to emulate input-output behavior.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our case: PINN predicts Cl, Cd, Cm based on Re,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AoA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geometry.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advantage: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Speed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without losing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physics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1119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DC6E78-A5A5-B499-CAF2-5E8AE32B8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17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7C71E7-ED63-41FA-95B7-145405147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b="1" dirty="0"/>
              <a:t>Why We Need Surrogate Models</a:t>
            </a:r>
            <a:endParaRPr lang="en-IN" sz="4000" b="1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A953FD3E-63C1-BE2B-3A04-5EC1432706EE}"/>
              </a:ext>
            </a:extLst>
          </p:cNvPr>
          <p:cNvSpPr>
            <a:spLocks noGrp="1" noChangeArrowheads="1"/>
          </p:cNvSpPr>
          <p:nvPr>
            <p:ph type="body" sz="quarter" idx="15"/>
          </p:nvPr>
        </p:nvSpPr>
        <p:spPr bwMode="auto">
          <a:xfrm>
            <a:off x="603504" y="2515991"/>
            <a:ext cx="10871708" cy="4196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Solving Navier-Stokes equations via CFD is: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Accurate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but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Slow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computationally expensive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Example: A full CFD run may take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hours per case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making design sweeps and real-time applications infeasible.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Surrogate Model Solution: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 the aerodynamic behavior from CFD data.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Retain physical accuracy by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embedding physics into the neural network (PINN)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Predict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Cl, Cd, Cm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milliseconds — enabling rapid analysis, control systems, and optimization.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Our goal: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"Match CFD accuracy while reducing computation time by 100x–300x."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174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6BAE89-7153-F470-212D-2F2E58B08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22408" y="301752"/>
            <a:ext cx="1673352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FCF61C-3B18-4C03-8326-CC3B32D710C9}" type="slidenum">
              <a:rPr lang="en-US" noProof="0" smtClean="0"/>
              <a:pPr>
                <a:spcAft>
                  <a:spcPts val="600"/>
                </a:spcAft>
              </a:pPr>
              <a:t>18</a:t>
            </a:fld>
            <a:endParaRPr lang="en-US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790BD60-4521-300E-89AF-12529ECB5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367"/>
            <a:ext cx="10515600" cy="575321"/>
          </a:xfrm>
        </p:spPr>
        <p:txBody>
          <a:bodyPr anchor="ctr">
            <a:normAutofit/>
          </a:bodyPr>
          <a:lstStyle/>
          <a:p>
            <a:r>
              <a:rPr lang="en-IN" sz="3700" b="1"/>
              <a:t>Neural Network Architecture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75AF30E5-BE98-1C0B-7A4C-BF06620D3E71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838200" y="1881188"/>
            <a:ext cx="5067300" cy="4352544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 fontAlgn="base">
              <a:spcBef>
                <a:spcPct val="0"/>
              </a:spcBef>
              <a:spcAft>
                <a:spcPts val="600"/>
              </a:spcAft>
              <a:buNone/>
            </a:pPr>
            <a:r>
              <a:rPr kumimoji="0" lang="en-US" altLang="en-US" sz="2400" b="0" i="0" u="none" strike="noStrike" kern="1200" cap="none" normalizeH="0" baseline="0" dirty="0">
                <a:ln>
                  <a:noFill/>
                </a:ln>
                <a:effectLst/>
              </a:rPr>
              <a:t>Two-stage architecture:</a:t>
            </a:r>
          </a:p>
          <a:p>
            <a:pPr marL="0" fontAlgn="base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400" b="0" i="0" u="none" strike="noStrike" kern="1200" cap="none" normalizeH="0" baseline="0" dirty="0" err="1">
                <a:ln>
                  <a:noFill/>
                </a:ln>
                <a:effectLst/>
              </a:rPr>
              <a:t>NavierStokesPINN</a:t>
            </a:r>
            <a:r>
              <a:rPr kumimoji="0" lang="en-US" altLang="en-US" sz="2400" b="0" i="0" u="none" strike="noStrike" kern="1200" cap="none" normalizeH="0" baseline="0" dirty="0">
                <a:ln>
                  <a:noFill/>
                </a:ln>
                <a:effectLst/>
              </a:rPr>
              <a:t>: Predicts flow field (u, v, p).</a:t>
            </a:r>
          </a:p>
          <a:p>
            <a:pPr marL="0" fontAlgn="base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400" b="0" i="0" u="none" strike="noStrike" kern="1200" cap="none" normalizeH="0" baseline="0" dirty="0" err="1">
                <a:ln>
                  <a:noFill/>
                </a:ln>
                <a:effectLst/>
              </a:rPr>
              <a:t>AerodynamicsPINN</a:t>
            </a:r>
            <a:r>
              <a:rPr kumimoji="0" lang="en-US" altLang="en-US" sz="2400" b="0" i="0" u="none" strike="noStrike" kern="1200" cap="none" normalizeH="0" baseline="0" dirty="0">
                <a:ln>
                  <a:noFill/>
                </a:ln>
                <a:effectLst/>
              </a:rPr>
              <a:t>: Predicts aerodynamic coefficients.</a:t>
            </a:r>
          </a:p>
          <a:p>
            <a:pPr marL="0" indent="0" fontAlgn="base">
              <a:spcBef>
                <a:spcPct val="0"/>
              </a:spcBef>
              <a:spcAft>
                <a:spcPts val="600"/>
              </a:spcAft>
              <a:buNone/>
            </a:pPr>
            <a:r>
              <a:rPr kumimoji="0" lang="en-US" altLang="en-US" sz="2400" b="0" i="0" u="none" strike="noStrike" kern="1200" cap="none" normalizeH="0" baseline="0" dirty="0">
                <a:ln>
                  <a:noFill/>
                </a:ln>
                <a:effectLst/>
              </a:rPr>
              <a:t>Physics-informed loss:</a:t>
            </a:r>
          </a:p>
          <a:p>
            <a:pPr marL="0" fontAlgn="base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400" b="0" i="0" u="none" strike="noStrike" kern="1200" cap="none" normalizeH="0" baseline="0" dirty="0">
                <a:ln>
                  <a:noFill/>
                </a:ln>
                <a:effectLst/>
              </a:rPr>
              <a:t>Combines MSE loss + Navier-Stokes residuals.</a:t>
            </a:r>
          </a:p>
          <a:p>
            <a:pPr marL="0" fontAlgn="base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400" b="0" i="0" u="none" strike="noStrike" kern="1200" cap="none" normalizeH="0" baseline="0" dirty="0">
                <a:ln>
                  <a:noFill/>
                </a:ln>
                <a:effectLst/>
              </a:rPr>
              <a:t>Activation: Tanh; Optimizer: Adam; Regularization: Dropout 0.2.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D8DA9E-B610-55BA-1921-AA3E57014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5" r="19" b="2"/>
          <a:stretch/>
        </p:blipFill>
        <p:spPr bwMode="auto">
          <a:xfrm>
            <a:off x="5590574" y="1881188"/>
            <a:ext cx="6551271" cy="435254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75B411B-7EC6-2FA2-6B75-B49D378F6EFF}"/>
              </a:ext>
            </a:extLst>
          </p:cNvPr>
          <p:cNvSpPr txBox="1"/>
          <p:nvPr/>
        </p:nvSpPr>
        <p:spPr>
          <a:xfrm>
            <a:off x="6383686" y="6233732"/>
            <a:ext cx="52799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Figure 3: Model Architecture of the Dual-Stage Physics-Informed Neural Network (PINN)</a:t>
            </a:r>
          </a:p>
          <a:p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4126852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50A40E-D58A-0204-5F9C-96A497BE1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19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00AC7F-2E52-B06F-B617-735F27374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dirty="0"/>
              <a:t>Loss Function Design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D01D314B-6886-B7BF-1B4F-BCEB8B1A0015}"/>
              </a:ext>
            </a:extLst>
          </p:cNvPr>
          <p:cNvSpPr>
            <a:spLocks noGrp="1" noChangeArrowheads="1"/>
          </p:cNvSpPr>
          <p:nvPr>
            <p:ph type="body" sz="quarter" idx="15"/>
          </p:nvPr>
        </p:nvSpPr>
        <p:spPr bwMode="auto">
          <a:xfrm>
            <a:off x="603504" y="2564156"/>
            <a:ext cx="6187912" cy="1893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 Loss = Data Loss + λ × Physics Residual Loss.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Ensures: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Data-driven learning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Respect for conservation laws.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Reduces unphysical predictions outside the training range.</a:t>
            </a:r>
          </a:p>
        </p:txBody>
      </p:sp>
    </p:spTree>
    <p:extLst>
      <p:ext uri="{BB962C8B-B14F-4D97-AF65-F5344CB8AC3E}">
        <p14:creationId xmlns:p14="http://schemas.microsoft.com/office/powerpoint/2010/main" val="1072146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77982E-A4B7-458C-8E61-72C6456A9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FCF61C-3B18-4C03-8326-CC3B32D710C9}" type="slidenum">
              <a:rPr lang="en-US" noProof="0" smtClean="0"/>
              <a:pPr>
                <a:spcAft>
                  <a:spcPts val="600"/>
                </a:spcAft>
              </a:pPr>
              <a:t>2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37805E-6944-70E9-E018-C5A9959C2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708" y="757206"/>
            <a:ext cx="4846320" cy="1682749"/>
          </a:xfrm>
        </p:spPr>
        <p:txBody>
          <a:bodyPr anchor="b">
            <a:normAutofit/>
          </a:bodyPr>
          <a:lstStyle/>
          <a:p>
            <a:r>
              <a:rPr lang="en-IN" dirty="0"/>
              <a:t>Table of Contents</a:t>
            </a: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639842EE-80C2-10BA-F08C-77D5B77D4FF2}"/>
              </a:ext>
            </a:extLst>
          </p:cNvPr>
          <p:cNvSpPr>
            <a:spLocks noGrp="1" noChangeArrowheads="1"/>
          </p:cNvSpPr>
          <p:nvPr>
            <p:ph type="body" sz="quarter" idx="16"/>
          </p:nvPr>
        </p:nvSpPr>
        <p:spPr bwMode="auto">
          <a:xfrm>
            <a:off x="6158268" y="94003"/>
            <a:ext cx="4134465" cy="6689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Problem Statement		3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Motivation		</a:t>
            </a:r>
            <a:r>
              <a:rPr lang="en-US" altLang="en-US" sz="1800" dirty="0">
                <a:solidFill>
                  <a:schemeClr val="bg2"/>
                </a:solidFill>
                <a:latin typeface="Arial" panose="020B0604020202020204" pitchFamily="34" charset="0"/>
              </a:rPr>
              <a:t>	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4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Introduction			5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Airfoil Selection		9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High-Fidelity Data Generation	13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Data Preprocessing		15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Surrogate Model &amp; PINNs	16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Neural Network Architecture	18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Training &amp; Setup		20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Results &amp; Observations		21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Computational Speedup		23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Learnings			28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Future Work			29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Q&amp;A	</a:t>
            </a:r>
            <a:r>
              <a:rPr lang="en-US" altLang="en-US" sz="1800" dirty="0">
                <a:solidFill>
                  <a:schemeClr val="bg2"/>
                </a:solidFill>
                <a:latin typeface="Arial" panose="020B0604020202020204" pitchFamily="34" charset="0"/>
              </a:rPr>
              <a:t>		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	30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chemeClr val="bg2"/>
                </a:solidFill>
                <a:latin typeface="Arial" panose="020B0604020202020204" pitchFamily="34" charset="0"/>
              </a:rPr>
              <a:t>References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			31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Team Contributions 		32</a:t>
            </a:r>
          </a:p>
        </p:txBody>
      </p:sp>
    </p:spTree>
    <p:extLst>
      <p:ext uri="{BB962C8B-B14F-4D97-AF65-F5344CB8AC3E}">
        <p14:creationId xmlns:p14="http://schemas.microsoft.com/office/powerpoint/2010/main" val="909748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499878-0CE5-97A6-4F30-821FC09F5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20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CC1842-04EF-61DD-96AA-A7B3E6224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dirty="0"/>
              <a:t>Training Setup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A9239C74-A59E-4394-CE37-9E3D78CBBC48}"/>
              </a:ext>
            </a:extLst>
          </p:cNvPr>
          <p:cNvSpPr>
            <a:spLocks noGrp="1" noChangeArrowheads="1"/>
          </p:cNvSpPr>
          <p:nvPr>
            <p:ph type="body" sz="quarter" idx="15"/>
          </p:nvPr>
        </p:nvSpPr>
        <p:spPr bwMode="auto">
          <a:xfrm>
            <a:off x="603504" y="2425093"/>
            <a:ext cx="6829684" cy="2196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Learning rate: 0.001 with decay.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Batch size: 256.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500 epochs with early stopping.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Computation done on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Param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Sanganak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(NSM Facility).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Used 3×48 core nodes for efficient parallelization.</a:t>
            </a:r>
          </a:p>
        </p:txBody>
      </p:sp>
    </p:spTree>
    <p:extLst>
      <p:ext uri="{BB962C8B-B14F-4D97-AF65-F5344CB8AC3E}">
        <p14:creationId xmlns:p14="http://schemas.microsoft.com/office/powerpoint/2010/main" val="2037264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55100D-54FB-6281-51AE-8B3C84857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21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68B4F9-6FAB-883B-EED5-E011A5C53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dirty="0"/>
              <a:t>Results – Steady-State Accuracy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1B437628-F2E8-F1B5-FDF4-B059CD62EC43}"/>
              </a:ext>
            </a:extLst>
          </p:cNvPr>
          <p:cNvSpPr>
            <a:spLocks noGrp="1" noChangeArrowheads="1"/>
          </p:cNvSpPr>
          <p:nvPr>
            <p:ph type="body" sz="quarter" idx="15"/>
          </p:nvPr>
        </p:nvSpPr>
        <p:spPr bwMode="auto">
          <a:xfrm>
            <a:off x="603504" y="2262499"/>
            <a:ext cx="4754880" cy="3190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 prediction: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MAE: 5.2%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R²: 0.91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Cd prediction: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MAE: 7.8%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R²: 0.87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Good agreement with XFOIL results at positive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AoA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AE1C245-4964-D57F-32E1-12017259B7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744120"/>
              </p:ext>
            </p:extLst>
          </p:nvPr>
        </p:nvGraphicFramePr>
        <p:xfrm>
          <a:off x="4315428" y="3149197"/>
          <a:ext cx="7273068" cy="1416939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2957560">
                  <a:extLst>
                    <a:ext uri="{9D8B030D-6E8A-4147-A177-3AD203B41FA5}">
                      <a16:colId xmlns:a16="http://schemas.microsoft.com/office/drawing/2014/main" val="3821635818"/>
                    </a:ext>
                  </a:extLst>
                </a:gridCol>
                <a:gridCol w="3169614">
                  <a:extLst>
                    <a:ext uri="{9D8B030D-6E8A-4147-A177-3AD203B41FA5}">
                      <a16:colId xmlns:a16="http://schemas.microsoft.com/office/drawing/2014/main" val="1125522994"/>
                    </a:ext>
                  </a:extLst>
                </a:gridCol>
                <a:gridCol w="1145894">
                  <a:extLst>
                    <a:ext uri="{9D8B030D-6E8A-4147-A177-3AD203B41FA5}">
                      <a16:colId xmlns:a16="http://schemas.microsoft.com/office/drawing/2014/main" val="6922718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Aerodynamic Coefficient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Mean Absolute Error (MAE)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R² Score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30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Lift Coefficient (C</a:t>
                      </a:r>
                      <a:r>
                        <a:rPr lang="en-US" sz="1800" kern="100" baseline="-25000">
                          <a:effectLst/>
                        </a:rPr>
                        <a:t>l</a:t>
                      </a:r>
                      <a:r>
                        <a:rPr lang="en-US" sz="1800" kern="100">
                          <a:effectLst/>
                        </a:rPr>
                        <a:t>)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5.2%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0.91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32336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Drag Coefficient (C</a:t>
                      </a:r>
                      <a:r>
                        <a:rPr lang="en-US" sz="1800" kern="100" baseline="-25000">
                          <a:effectLst/>
                        </a:rPr>
                        <a:t>d</a:t>
                      </a:r>
                      <a:r>
                        <a:rPr lang="en-US" sz="1800" kern="100">
                          <a:effectLst/>
                        </a:rPr>
                        <a:t>)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7.8%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</a:rPr>
                        <a:t>0.87</a:t>
                      </a:r>
                      <a:endParaRPr lang="en-IN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1383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5124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08499B-934C-0834-112B-8C78CB098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22</a:t>
            </a:fld>
            <a:endParaRPr lang="en-US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6696D77-85BF-8B25-9087-B86D7437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522" y="1463040"/>
            <a:ext cx="12129271" cy="704088"/>
          </a:xfrm>
        </p:spPr>
        <p:txBody>
          <a:bodyPr/>
          <a:lstStyle/>
          <a:p>
            <a:r>
              <a:rPr lang="en-IN" sz="4000" b="1" dirty="0"/>
              <a:t>Results – Transient Regime Challenges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3FC9C073-80DA-5E3B-A604-DD88BE4F9873}"/>
              </a:ext>
            </a:extLst>
          </p:cNvPr>
          <p:cNvSpPr>
            <a:spLocks noGrp="1" noChangeArrowheads="1"/>
          </p:cNvSpPr>
          <p:nvPr>
            <p:ph type="body" sz="quarter" idx="15"/>
          </p:nvPr>
        </p:nvSpPr>
        <p:spPr bwMode="auto">
          <a:xfrm>
            <a:off x="617853" y="2553298"/>
            <a:ext cx="5308505" cy="1524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stall and separation zones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AoA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&lt; 0°):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MAE increased to 15–20%.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Complex flow physics harder for the PINN to capture.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Future directions: LSTM-based temporal modeling.</a:t>
            </a:r>
          </a:p>
        </p:txBody>
      </p:sp>
    </p:spTree>
    <p:extLst>
      <p:ext uri="{BB962C8B-B14F-4D97-AF65-F5344CB8AC3E}">
        <p14:creationId xmlns:p14="http://schemas.microsoft.com/office/powerpoint/2010/main" val="1378391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04BFDD-07CD-865F-1031-EFBDB767E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23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9C8D41-4E4C-8711-CF60-2F63F3356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dirty="0"/>
              <a:t>Computational Speedup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EFAA3A2-9FE8-0F3C-B0A2-7CD748AF32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3504" y="4278866"/>
            <a:ext cx="9037320" cy="1682750"/>
          </a:xfrm>
        </p:spPr>
        <p:txBody>
          <a:bodyPr/>
          <a:lstStyle/>
          <a:p>
            <a:r>
              <a:rPr lang="en-GB" dirty="0"/>
              <a:t>Surrogate drastically reduces analysis time — </a:t>
            </a:r>
            <a:r>
              <a:rPr lang="en-GB" b="1" dirty="0"/>
              <a:t>makes real-time feasible</a:t>
            </a:r>
            <a:r>
              <a:rPr lang="en-GB" dirty="0"/>
              <a:t>.</a:t>
            </a:r>
            <a:endParaRPr lang="en-IN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B374F67-27CD-2F54-C6A4-4B3F949D8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834394"/>
              </p:ext>
            </p:extLst>
          </p:nvPr>
        </p:nvGraphicFramePr>
        <p:xfrm>
          <a:off x="603504" y="2925329"/>
          <a:ext cx="10515600" cy="109728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471845384"/>
                    </a:ext>
                  </a:extLst>
                </a:gridCol>
                <a:gridCol w="2730615">
                  <a:extLst>
                    <a:ext uri="{9D8B030D-6E8A-4147-A177-3AD203B41FA5}">
                      <a16:colId xmlns:a16="http://schemas.microsoft.com/office/drawing/2014/main" val="2192398280"/>
                    </a:ext>
                  </a:extLst>
                </a:gridCol>
                <a:gridCol w="2654709">
                  <a:extLst>
                    <a:ext uri="{9D8B030D-6E8A-4147-A177-3AD203B41FA5}">
                      <a16:colId xmlns:a16="http://schemas.microsoft.com/office/drawing/2014/main" val="3919348566"/>
                    </a:ext>
                  </a:extLst>
                </a:gridCol>
                <a:gridCol w="1818968">
                  <a:extLst>
                    <a:ext uri="{9D8B030D-6E8A-4147-A177-3AD203B41FA5}">
                      <a16:colId xmlns:a16="http://schemas.microsoft.com/office/drawing/2014/main" val="375020324"/>
                    </a:ext>
                  </a:extLst>
                </a:gridCol>
                <a:gridCol w="1208188">
                  <a:extLst>
                    <a:ext uri="{9D8B030D-6E8A-4147-A177-3AD203B41FA5}">
                      <a16:colId xmlns:a16="http://schemas.microsoft.com/office/drawing/2014/main" val="38255949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b="1" dirty="0"/>
                        <a:t>Simulation Tool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/>
                        <a:t>Avg. Time per Case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/>
                        <a:t>Total Time (15k Cases)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/>
                        <a:t>Hardware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Speedup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6431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XFOIL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4 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~1000 hours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Single 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1×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000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PINN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0.8 seconds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~3.3 hours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3×48 Core HPC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300×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14148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1063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14A69C-11C0-2804-EB9E-A453356CC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24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490FF1-1112-4A3B-5D8C-C6957D6C4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dirty="0"/>
              <a:t>Visual Comparisons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DAC70F8-A218-7985-6399-C6893FDF01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3504" y="2787878"/>
            <a:ext cx="7559040" cy="1764890"/>
          </a:xfrm>
        </p:spPr>
        <p:txBody>
          <a:bodyPr/>
          <a:lstStyle/>
          <a:p>
            <a:r>
              <a:rPr lang="en-GB" dirty="0"/>
              <a:t>Plots: </a:t>
            </a:r>
          </a:p>
          <a:p>
            <a:pPr lvl="1"/>
            <a:r>
              <a:rPr lang="en-GB" dirty="0"/>
              <a:t>True vs Predicted Cl, Cd</a:t>
            </a:r>
          </a:p>
          <a:p>
            <a:pPr lvl="1"/>
            <a:r>
              <a:rPr lang="en-GB" dirty="0"/>
              <a:t>True vs Predicted </a:t>
            </a:r>
            <a:r>
              <a:rPr lang="en-GB" sz="1600" dirty="0"/>
              <a:t>η</a:t>
            </a:r>
            <a:endParaRPr lang="en-GB" dirty="0"/>
          </a:p>
          <a:p>
            <a:pPr lvl="1"/>
            <a:r>
              <a:rPr lang="en-GB" dirty="0"/>
              <a:t>True vs Predicted </a:t>
            </a:r>
            <a:r>
              <a:rPr lang="en-GB" dirty="0" err="1"/>
              <a:t>Cq</a:t>
            </a:r>
            <a:endParaRPr lang="en-GB" dirty="0"/>
          </a:p>
          <a:p>
            <a:r>
              <a:rPr lang="en-GB" dirty="0"/>
              <a:t>Steady-state regions: Good match</a:t>
            </a:r>
          </a:p>
          <a:p>
            <a:r>
              <a:rPr lang="en-GB" dirty="0"/>
              <a:t>Stall regions: Deviations exist but trends captured</a:t>
            </a:r>
          </a:p>
          <a:p>
            <a:r>
              <a:rPr lang="en-GB" dirty="0"/>
              <a:t>PINN demonstrates potential with minor refinements.</a:t>
            </a:r>
          </a:p>
        </p:txBody>
      </p:sp>
    </p:spTree>
    <p:extLst>
      <p:ext uri="{BB962C8B-B14F-4D97-AF65-F5344CB8AC3E}">
        <p14:creationId xmlns:p14="http://schemas.microsoft.com/office/powerpoint/2010/main" val="3107187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0C2005FE-362A-5109-C794-51802D8173DF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0" y="779724"/>
            <a:ext cx="4953965" cy="4928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GB" sz="1600" dirty="0"/>
              <a:t>Key Observations:</a:t>
            </a:r>
          </a:p>
          <a:p>
            <a:pPr>
              <a:buNone/>
            </a:pPr>
            <a:endParaRPr lang="en-GB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Initial Gap: </a:t>
            </a:r>
            <a:r>
              <a:rPr lang="en-GB" sz="1600" b="0" dirty="0"/>
              <a:t>Predicted CT values differ notably from true values early on, revealing model limitations.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Refinement Path: </a:t>
            </a:r>
            <a:r>
              <a:rPr lang="en-GB" sz="1600" b="0" dirty="0"/>
              <a:t>Errors guided improvements like data augmentation and retraining.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Progress Baseline: </a:t>
            </a:r>
            <a:r>
              <a:rPr lang="en-GB" sz="1600" b="0" dirty="0"/>
              <a:t>Plot acts as a benchmark to evaluate future optimizations.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Clear Visualization: </a:t>
            </a:r>
            <a:r>
              <a:rPr lang="en-GB" sz="1600" b="0" dirty="0"/>
              <a:t>Original-scale comparison highlights model shortcomings and areas for tuning.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 descr="A green line with orange lines&#10;&#10;AI-generated content may be incorrect.">
            <a:extLst>
              <a:ext uri="{FF2B5EF4-FFF2-40B4-BE49-F238E27FC236}">
                <a16:creationId xmlns:a16="http://schemas.microsoft.com/office/drawing/2014/main" id="{A5379826-266A-CECD-AD50-98107E524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481" y="1086677"/>
            <a:ext cx="6455997" cy="4051139"/>
          </a:xfrm>
          <a:prstGeom prst="rect">
            <a:avLst/>
          </a:prstGeom>
          <a:noFill/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596466C8-30B7-0CEE-63DA-B53CA259EA5B}"/>
              </a:ext>
            </a:extLst>
          </p:cNvPr>
          <p:cNvSpPr txBox="1">
            <a:spLocks/>
          </p:cNvSpPr>
          <p:nvPr/>
        </p:nvSpPr>
        <p:spPr>
          <a:xfrm>
            <a:off x="10122408" y="301752"/>
            <a:ext cx="1673352" cy="274320"/>
          </a:xfrm>
          <a:prstGeom prst="rect">
            <a:avLst/>
          </a:prstGeom>
        </p:spPr>
        <p:txBody>
          <a:bodyPr/>
          <a:lstStyle>
            <a:defPPr>
              <a:defRPr lang="en-P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BFCF61C-3B18-4C03-8326-CC3B32D710C9}" type="slidenum">
              <a:rPr lang="en-US" sz="1200" smtClean="0"/>
              <a:pPr algn="r"/>
              <a:t>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62165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064F4-53CF-4284-42D0-8CCD60EF1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A3F8F5-F3E1-0610-2A69-34FC91285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480" y="1086677"/>
            <a:ext cx="6455997" cy="4002718"/>
          </a:xfrm>
          <a:prstGeom prst="rect">
            <a:avLst/>
          </a:prstGeom>
          <a:noFill/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05DEC3DC-5259-F383-2B3F-4A6F91DABDD1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0" y="1189548"/>
            <a:ext cx="4953965" cy="4109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GB" sz="1600" dirty="0"/>
              <a:t>Key Observations (η Plot):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Initial Dip in True η: </a:t>
            </a:r>
            <a:r>
              <a:rPr lang="en-GB" sz="1600" b="0" dirty="0"/>
              <a:t>A steep decline followed by recovery reflects transient aerodynamic effects before stabilization.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Prediction Oscillations: </a:t>
            </a:r>
            <a:r>
              <a:rPr lang="en-GB" sz="1600" b="0" dirty="0"/>
              <a:t>Predicted η remains stable but oscillatory, indicating limited capture of early transients.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Better Steady-State Match: </a:t>
            </a:r>
            <a:r>
              <a:rPr lang="en-GB" sz="1600" b="0" dirty="0"/>
              <a:t>Model performance improves significantly in later samples, aligning well under steady conditions.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6FC927-D3B8-183E-5CDE-371D92BD9C0A}"/>
              </a:ext>
            </a:extLst>
          </p:cNvPr>
          <p:cNvSpPr txBox="1">
            <a:spLocks/>
          </p:cNvSpPr>
          <p:nvPr/>
        </p:nvSpPr>
        <p:spPr>
          <a:xfrm>
            <a:off x="10122408" y="301752"/>
            <a:ext cx="1673352" cy="274320"/>
          </a:xfrm>
          <a:prstGeom prst="rect">
            <a:avLst/>
          </a:prstGeom>
        </p:spPr>
        <p:txBody>
          <a:bodyPr/>
          <a:lstStyle>
            <a:defPPr>
              <a:defRPr lang="en-P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BFCF61C-3B18-4C03-8326-CC3B32D710C9}" type="slidenum">
              <a:rPr lang="en-US" sz="1200" smtClean="0"/>
              <a:pPr algn="r"/>
              <a:t>26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802216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DA8D4-7638-BDD0-40BB-95C3ACB85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B3BD98E2-08E4-E632-B59B-4E396065E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8053" y="1167040"/>
            <a:ext cx="6455997" cy="413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FAA43207-2617-C014-FECD-F327F353ADEB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0" y="1189549"/>
            <a:ext cx="4953965" cy="4109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IN" sz="1600" dirty="0"/>
              <a:t>Key Observations (</a:t>
            </a:r>
            <a:r>
              <a:rPr lang="en-IN" sz="1600" dirty="0" err="1"/>
              <a:t>Cq</a:t>
            </a:r>
            <a:r>
              <a:rPr lang="en-IN" sz="1600" dirty="0"/>
              <a:t>):</a:t>
            </a:r>
          </a:p>
          <a:p>
            <a:pPr>
              <a:buNone/>
            </a:pPr>
            <a:endParaRPr lang="en-I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Transient Phase: </a:t>
            </a:r>
            <a:r>
              <a:rPr lang="en-IN" sz="1600" b="0" dirty="0"/>
              <a:t>True </a:t>
            </a:r>
            <a:r>
              <a:rPr lang="en-IN" sz="1600" b="0" dirty="0" err="1"/>
              <a:t>Cq</a:t>
            </a:r>
            <a:r>
              <a:rPr lang="en-IN" sz="1600" b="0" dirty="0"/>
              <a:t> values show sharp variation early on, reflecting transient flow dynamics.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Model Bias: </a:t>
            </a:r>
            <a:r>
              <a:rPr lang="en-IN" sz="1600" b="0" dirty="0"/>
              <a:t>Predicted </a:t>
            </a:r>
            <a:r>
              <a:rPr lang="en-IN" sz="1600" b="0" dirty="0" err="1"/>
              <a:t>Cq</a:t>
            </a:r>
            <a:r>
              <a:rPr lang="en-IN" sz="1600" b="0" dirty="0"/>
              <a:t> remains smoother but oscillates, revealing limited capture of early non-linear effects.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Steady-State Accuracy: </a:t>
            </a:r>
            <a:r>
              <a:rPr lang="en-IN" sz="1600" b="0" dirty="0"/>
              <a:t>Alignment improves over time, indicating better model reliability in later, stable regimes.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9AD9AA1-C314-3BF1-A6F2-D7D1358D4FCE}"/>
              </a:ext>
            </a:extLst>
          </p:cNvPr>
          <p:cNvSpPr txBox="1">
            <a:spLocks/>
          </p:cNvSpPr>
          <p:nvPr/>
        </p:nvSpPr>
        <p:spPr>
          <a:xfrm>
            <a:off x="10122408" y="301752"/>
            <a:ext cx="1673352" cy="274320"/>
          </a:xfrm>
          <a:prstGeom prst="rect">
            <a:avLst/>
          </a:prstGeom>
        </p:spPr>
        <p:txBody>
          <a:bodyPr/>
          <a:lstStyle>
            <a:defPPr>
              <a:defRPr lang="en-P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BFCF61C-3B18-4C03-8326-CC3B32D710C9}" type="slidenum">
              <a:rPr lang="en-US" sz="1200" smtClean="0"/>
              <a:pPr algn="r"/>
              <a:t>27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006881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84FDB4-62F4-EA34-6091-9BDBF8B8A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FED86D-A1AB-FE20-58B6-0C6487DA7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dirty="0"/>
              <a:t>Learnings and Key Takeaways</a:t>
            </a:r>
            <a:br>
              <a:rPr lang="en-IN" sz="4000" b="1" dirty="0"/>
            </a:br>
            <a:endParaRPr lang="en-IN" sz="4000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3772959F-6B14-3166-6233-54E184F85A5A}"/>
              </a:ext>
            </a:extLst>
          </p:cNvPr>
          <p:cNvSpPr>
            <a:spLocks noGrp="1" noChangeArrowheads="1"/>
          </p:cNvSpPr>
          <p:nvPr>
            <p:ph type="body" sz="quarter" idx="15"/>
          </p:nvPr>
        </p:nvSpPr>
        <p:spPr bwMode="auto">
          <a:xfrm>
            <a:off x="603504" y="2925329"/>
            <a:ext cx="10084161" cy="1703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ML models can emulate aerodynamic behavior with high speed and reasonable accuracy.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Embedding physics dramatically improves generalization.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Dataset diversity is critical.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Flow separation remains a challenge without temporal memory (LSTM, RNN).</a:t>
            </a:r>
          </a:p>
        </p:txBody>
      </p:sp>
    </p:spTree>
    <p:extLst>
      <p:ext uri="{BB962C8B-B14F-4D97-AF65-F5344CB8AC3E}">
        <p14:creationId xmlns:p14="http://schemas.microsoft.com/office/powerpoint/2010/main" val="17181259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F5ECFD-1B7E-C34D-015F-CEE39D032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29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5E45D-61DF-401A-DBA7-CAD1F7BE9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dirty="0"/>
              <a:t>Future Work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D4E48A23-71E1-8AB9-DA6C-16992C55291B}"/>
              </a:ext>
            </a:extLst>
          </p:cNvPr>
          <p:cNvSpPr>
            <a:spLocks noGrp="1" noChangeArrowheads="1"/>
          </p:cNvSpPr>
          <p:nvPr>
            <p:ph type="body" sz="quarter" idx="15"/>
          </p:nvPr>
        </p:nvSpPr>
        <p:spPr bwMode="auto">
          <a:xfrm>
            <a:off x="603504" y="3054096"/>
            <a:ext cx="7281967" cy="1703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Extend model to 3D wings and full aircraft sections.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Incorporate experimental datasets for validation.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 uncertainty quantification around predictions.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Explore hybrid ML-CFD pipelines for complex flow regimes.</a:t>
            </a:r>
          </a:p>
        </p:txBody>
      </p:sp>
    </p:spTree>
    <p:extLst>
      <p:ext uri="{BB962C8B-B14F-4D97-AF65-F5344CB8AC3E}">
        <p14:creationId xmlns:p14="http://schemas.microsoft.com/office/powerpoint/2010/main" val="537212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B0BAE21-4E4A-BE6E-EE84-D535446B9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FCF61C-3B18-4C03-8326-CC3B32D710C9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3393CE-9363-72CB-FD40-73A65C0DC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IN" sz="4000" b="1" dirty="0"/>
              <a:t>Problem Statement</a:t>
            </a:r>
            <a:endParaRPr lang="en-US" sz="4000" b="1" dirty="0"/>
          </a:p>
        </p:txBody>
      </p:sp>
      <p:sp>
        <p:nvSpPr>
          <p:cNvPr id="26" name="Rectangle 5">
            <a:extLst>
              <a:ext uri="{FF2B5EF4-FFF2-40B4-BE49-F238E27FC236}">
                <a16:creationId xmlns:a16="http://schemas.microsoft.com/office/drawing/2014/main" id="{39ED78ED-6BD4-AA81-5FBD-D4652C683CB1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660146" y="2593481"/>
            <a:ext cx="10871708" cy="1106424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</a:rPr>
              <a:t> Aerodynamic analysis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 is critical in fluid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dynamics research, especially for aerospace applications.   However, traditional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Computational Fluid Dynamics (CFD)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 methods, like Navier-Stokes solvers, are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computationally intensive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 and time-consuming.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 This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limits scalability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 for real-time simulations, iterative design processes, and large-scale optimization.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 To address this bottleneck, we aim to develop a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neural network-based surrogate model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 that:</a:t>
            </a:r>
          </a:p>
          <a:p>
            <a:pPr marL="1485900" lvl="2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Accurately captures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nonlinear and transient aerodynamic behavior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</a:endParaRPr>
          </a:p>
          <a:p>
            <a:pPr marL="1485900" lvl="2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Achieves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CFD-level accuracy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</a:endParaRPr>
          </a:p>
          <a:p>
            <a:pPr marL="1485900" lvl="2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Requires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significantly less computational time and resources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 By training on data from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high-fidelity Navier-Stokes simulations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, the model learns to emulate complex flow dynamics—enabling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fast, reliable predictions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 without re-running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expensive CFD simulations.</a:t>
            </a:r>
          </a:p>
        </p:txBody>
      </p:sp>
    </p:spTree>
    <p:extLst>
      <p:ext uri="{BB962C8B-B14F-4D97-AF65-F5344CB8AC3E}">
        <p14:creationId xmlns:p14="http://schemas.microsoft.com/office/powerpoint/2010/main" val="4122396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BE1AC3-96C5-A3DA-243D-AC42CF1C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30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ED8580-ACAF-064A-5485-F56A1121D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dirty="0"/>
              <a:t>Thank You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25EF25-A41D-FE71-5462-6470F5CB483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3503" y="2925329"/>
            <a:ext cx="10782251" cy="16827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We thank the National Supercomputing Mission for HPC access and Prof. Ashoke De for his valuable mentorship.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 welcome any questions from the panel.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55502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Rectangle 6">
            <a:extLst>
              <a:ext uri="{FF2B5EF4-FFF2-40B4-BE49-F238E27FC236}">
                <a16:creationId xmlns:a16="http://schemas.microsoft.com/office/drawing/2014/main" id="{9ACB594D-8926-FEA1-10A8-8B941ECF36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3772552"/>
              </p:ext>
            </p:extLst>
          </p:nvPr>
        </p:nvGraphicFramePr>
        <p:xfrm>
          <a:off x="603503" y="2779892"/>
          <a:ext cx="10871707" cy="3296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" name="Slide Number Placeholder 2">
            <a:extLst>
              <a:ext uri="{FF2B5EF4-FFF2-40B4-BE49-F238E27FC236}">
                <a16:creationId xmlns:a16="http://schemas.microsoft.com/office/drawing/2014/main" id="{E1ED8BD5-8F6A-31CA-B1AA-4793058C1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FCF61C-3B18-4C03-8326-CC3B32D710C9}" type="slidenum">
              <a:rPr lang="en-US" noProof="0" smtClean="0"/>
              <a:pPr>
                <a:spcAft>
                  <a:spcPts val="600"/>
                </a:spcAft>
              </a:pPr>
              <a:t>31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1D804A-52CB-2A9E-B5F4-F09E3AAF1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IN" b="1" dirty="0"/>
              <a:t>Team Contributions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7199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B5C286-13B6-41AE-1DE9-CFDBE7AE4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32</a:t>
            </a:fld>
            <a:endParaRPr lang="en-US" noProof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D5842F7-D166-D06D-0947-9ACD965EE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47" y="1746251"/>
            <a:ext cx="4846320" cy="1682749"/>
          </a:xfrm>
        </p:spPr>
        <p:txBody>
          <a:bodyPr/>
          <a:lstStyle/>
          <a:p>
            <a:r>
              <a:rPr lang="en-GB" sz="4000" dirty="0"/>
              <a:t>References</a:t>
            </a:r>
            <a:endParaRPr lang="en-IN" sz="4000" dirty="0"/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4BC6A103-F42F-DF89-B898-3BF13E3F4D45}"/>
              </a:ext>
            </a:extLst>
          </p:cNvPr>
          <p:cNvSpPr>
            <a:spLocks noGrp="1" noChangeArrowheads="1"/>
          </p:cNvSpPr>
          <p:nvPr>
            <p:ph type="body" sz="quarter" idx="16"/>
          </p:nvPr>
        </p:nvSpPr>
        <p:spPr bwMode="auto">
          <a:xfrm>
            <a:off x="4085866" y="126590"/>
            <a:ext cx="8010840" cy="6556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Alvarez, E. J., Mehr, J., &amp; Ning, A. (2022).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FLOWUnsteady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: An Interactional Aerodynamics Solver for Multirotor Aircraft and Wind Energy.</a:t>
            </a:r>
            <a:r>
              <a:rPr lang="en-US" altLang="en-US" dirty="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AIAA Aviation Forum, Chicago, IL, June 2022.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Raissi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, M.,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Perdikaris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, P., &amp;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Karniadakis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, G. E. (2019).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Physics-Informed Neural Networks: A Deep Learning Framework for Solving Forward and Inverse Problems Involving Nonlinear Partial Differential Equations.</a:t>
            </a:r>
            <a:r>
              <a:rPr lang="en-US" altLang="en-US" dirty="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Journal of Computational Physics, 378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, 686–707.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Zhang, D., Lu, L., Guo, L., &amp;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Karniadakis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, G. E. (2019).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Quantifying Total Uncertainty in Physics-Informed Neural Networks for Solving Forward and Inverse Stochastic Problems.</a:t>
            </a:r>
            <a:r>
              <a:rPr lang="en-US" altLang="en-US" dirty="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Journal of Computational Physics, 397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, 108850.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Chakraborty, S., &amp;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Karniadakis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, G. E. (2021).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Transfer Learning Based Multi-Fidelity Physics-Informed Deep Neural Network.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Journal of Computational Physics, 426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, 109942.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Liu, X., Zhang, X., Peng, W., Zhou, W., &amp; Yao, W. (2022).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A Novel Meta-Learning Initialization Method for Physics-Informed Neural Networks.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Neural Computing and Applications, 34(17)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, 14511–14534.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736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DE3D-CB39-03D2-545F-528302476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dirty="0"/>
              <a:t>Motivation</a:t>
            </a:r>
            <a:endParaRPr lang="en-US" sz="4800" b="1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41D71DF-7225-6C66-9D2B-FAACEFF20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4CC92AE8-0FFC-B177-19C6-D8838A97C0DF}"/>
              </a:ext>
            </a:extLst>
          </p:cNvPr>
          <p:cNvSpPr>
            <a:spLocks noGrp="1" noChangeArrowheads="1"/>
          </p:cNvSpPr>
          <p:nvPr>
            <p:ph type="body" sz="quarter" idx="15"/>
          </p:nvPr>
        </p:nvSpPr>
        <p:spPr bwMode="auto">
          <a:xfrm>
            <a:off x="603504" y="2577485"/>
            <a:ext cx="11192256" cy="1703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analysis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autonomous systems, UAVs, optimization loops.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Limitations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existing CFD solvers (XFOIL, FLOW-Unsteady) in speed.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Recent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advances in ML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enable physics-consistent fast approximations.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PINNs offer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bridge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between purely data-driven models and physically accurate simulations.</a:t>
            </a:r>
          </a:p>
        </p:txBody>
      </p:sp>
    </p:spTree>
    <p:extLst>
      <p:ext uri="{BB962C8B-B14F-4D97-AF65-F5344CB8AC3E}">
        <p14:creationId xmlns:p14="http://schemas.microsoft.com/office/powerpoint/2010/main" val="3979194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85CC1-CC9E-26A5-C05A-E64ABEDD9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9103A-7E0F-A503-491C-874CA2A16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dirty="0"/>
              <a:t>Introduction</a:t>
            </a:r>
            <a:endParaRPr lang="en-US" sz="4000" b="1" dirty="0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DB812B47-0932-5F58-696C-48BD6E998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504" y="2572344"/>
            <a:ext cx="9500616" cy="2118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Aerodynamic analysis traditionally relies on CFD simulations.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High-fidelity methods are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computationally intensive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time-consuming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need: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fast, accurate, and physically consistent surrogate models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Our approach: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Physics-Informed Neural Networks (PINNs)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surrogate aerodynamic prediction.</a:t>
            </a:r>
          </a:p>
        </p:txBody>
      </p:sp>
    </p:spTree>
    <p:extLst>
      <p:ext uri="{BB962C8B-B14F-4D97-AF65-F5344CB8AC3E}">
        <p14:creationId xmlns:p14="http://schemas.microsoft.com/office/powerpoint/2010/main" val="3551793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99B044-46C2-05FA-82CB-BE7742A82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6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D63147-5C7B-3D67-34AF-B9DCCD51B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dirty="0"/>
              <a:t>What is CFD?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FDF81162-D079-C5EA-285C-C6FDCE41C945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603504" y="2559023"/>
            <a:ext cx="11146536" cy="4196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Computational Fluid Dynamics (CFD)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the use of numerical methods to solve fluid flow equations — primarily the Navier-Stokes equations.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CFD enables simulation of airflows over wings, cars, turbines, etc.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Requires: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Discretization of the flow domain (meshing).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Solving large systems of nonlinear PDEs iteratively.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Tools used in this project: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XFOIL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lightweight 2D panel method, fast but limited near stall.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FLOW-Unsteady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high-fidelity Navier-Stokes solver with turbulence modeling.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While accurate, CFD simulations are time-consuming — especially for unsteady or 3D problems.</a:t>
            </a:r>
          </a:p>
        </p:txBody>
      </p:sp>
    </p:spTree>
    <p:extLst>
      <p:ext uri="{BB962C8B-B14F-4D97-AF65-F5344CB8AC3E}">
        <p14:creationId xmlns:p14="http://schemas.microsoft.com/office/powerpoint/2010/main" val="3905516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E15504-9D1D-B550-3A60-93210C311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7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02EB4C-157A-F2E8-F6BB-EE5106D2E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dirty="0"/>
              <a:t>The Navier-Stokes 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2">
                <a:extLst>
                  <a:ext uri="{FF2B5EF4-FFF2-40B4-BE49-F238E27FC236}">
                    <a16:creationId xmlns:a16="http://schemas.microsoft.com/office/drawing/2014/main" id="{457F5B91-1C99-465C-9E74-C6CA217CDCAB}"/>
                  </a:ext>
                </a:extLst>
              </p:cNvPr>
              <p:cNvSpPr>
                <a:spLocks noGrp="1" noChangeArrowheads="1"/>
              </p:cNvSpPr>
              <p:nvPr>
                <p:ph type="body" sz="quarter" idx="15"/>
              </p:nvPr>
            </p:nvSpPr>
            <p:spPr bwMode="auto">
              <a:xfrm>
                <a:off x="716788" y="2662570"/>
                <a:ext cx="5379211" cy="34846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“The governing equations of fluid motion”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kumimoji="0" lang="en-US" alt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Momentum Equation (Incompressible Navier-Stokes):</a:t>
                </a:r>
              </a:p>
              <a:p>
                <a:pPr mar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kumimoji="0" lang="en-US" alt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GB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GB" alt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alt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alt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en-GB" alt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GB" alt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kumimoji="0" lang="en-GB" alt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kumimoji="0" lang="en-GB" alt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kumimoji="0" lang="en-GB" alt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kumimoji="0" lang="en-GB" alt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0" lang="en-GB" alt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sSup>
                        <m:sSupPr>
                          <m:ctrlPr>
                            <a:rPr kumimoji="0" lang="en-GB" alt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GB" alt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kumimoji="0" lang="en-GB" alt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GB" alt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GB" altLang="en-US" sz="1800" dirty="0">
                  <a:solidFill>
                    <a:schemeClr val="tx1"/>
                  </a:solidFill>
                  <a:latin typeface="Arial" panose="020B0604020202020204" pitchFamily="34" charset="0"/>
                  <a:ea typeface="Cambria Math" panose="02040503050406030204" pitchFamily="18" charset="0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en-GB" altLang="en-US" sz="1800" dirty="0">
                  <a:solidFill>
                    <a:schemeClr val="tx1"/>
                  </a:solidFill>
                  <a:latin typeface="Arial" panose="020B0604020202020204" pitchFamily="34" charset="0"/>
                  <a:ea typeface="Cambria Math" panose="02040503050406030204" pitchFamily="18" charset="0"/>
                </a:endParaRP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alt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ρ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: Density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alt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u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: Velocity vector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alt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p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: Pressure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alt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μ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: Viscosity</a:t>
                </a:r>
              </a:p>
            </p:txBody>
          </p:sp>
        </mc:Choice>
        <mc:Fallback>
          <p:sp>
            <p:nvSpPr>
              <p:cNvPr id="13" name="Rectangle 2">
                <a:extLst>
                  <a:ext uri="{FF2B5EF4-FFF2-40B4-BE49-F238E27FC236}">
                    <a16:creationId xmlns:a16="http://schemas.microsoft.com/office/drawing/2014/main" id="{457F5B91-1C99-465C-9E74-C6CA217CDC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 bwMode="auto">
              <a:xfrm>
                <a:off x="716788" y="2662570"/>
                <a:ext cx="5379211" cy="3484672"/>
              </a:xfrm>
              <a:prstGeom prst="rect">
                <a:avLst/>
              </a:prstGeom>
              <a:blipFill>
                <a:blip r:embed="rId2"/>
                <a:stretch>
                  <a:fillRect l="-1020" t="-525" b="-262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2">
                <a:extLst>
                  <a:ext uri="{FF2B5EF4-FFF2-40B4-BE49-F238E27FC236}">
                    <a16:creationId xmlns:a16="http://schemas.microsoft.com/office/drawing/2014/main" id="{D9BB78EC-E676-107F-643C-9623CE3B6EE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5998" y="3206182"/>
                <a:ext cx="5379214" cy="26468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spcCol="91440" rtlCol="0" anchor="ctr" anchorCtr="0" compatLnSpc="1">
                <a:prstTxWarp prst="textNoShape">
                  <a:avLst/>
                </a:prstTxWarp>
                <a:spAutoFit/>
              </a:bodyPr>
              <a:lstStyle>
                <a:lvl1pPr marL="283464" indent="-283464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83464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83464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83464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83464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3464" indent="-283464" rtl="0" eaLnBrk="0" fontAlgn="base" latinLnBrk="0" hangingPunct="0">
                  <a:lnSpc>
                    <a:spcPct val="100000"/>
                  </a:lnSpc>
                  <a:buNone/>
                </a:pPr>
                <a:r>
                  <a:rPr lang="en-US" sz="1800" b="1" i="0" kern="120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Continuity Equation (Mass conservation):</a:t>
                </a:r>
              </a:p>
              <a:p>
                <a:pPr marL="283464" indent="-283464" rtl="0" eaLnBrk="0" fontAlgn="base" latinLnBrk="0" hangingPunct="0">
                  <a:lnSpc>
                    <a:spcPct val="100000"/>
                  </a:lnSpc>
                  <a:buNone/>
                </a:pPr>
                <a:endParaRPr lang="en-IN" sz="2000" dirty="0">
                  <a:effectLst/>
                </a:endParaRPr>
              </a:p>
              <a:p>
                <a:pPr marL="0" indent="0" rtl="0" eaLnBrk="0" fontAlgn="base" latinLnBrk="0" hangingPunc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1" kern="120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∇</m:t>
                      </m:r>
                      <m:r>
                        <a:rPr lang="en-GB" sz="1800" b="0" i="1" kern="120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lang="en-GB" sz="1800" b="0" i="1" kern="120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𝑢</m:t>
                      </m:r>
                      <m:r>
                        <a:rPr lang="en-GB" sz="1800" b="0" i="1" kern="120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lang="en-IN" sz="2000" dirty="0"/>
              </a:p>
              <a:p>
                <a:pPr marL="0" indent="0" rtl="0" eaLnBrk="0" fontAlgn="base" latinLnBrk="0" hangingPunct="0">
                  <a:lnSpc>
                    <a:spcPct val="100000"/>
                  </a:lnSpc>
                  <a:buNone/>
                </a:pPr>
                <a:endParaRPr lang="en-IN" sz="2000" dirty="0"/>
              </a:p>
              <a:p>
                <a:pPr marL="0" indent="0" rtl="0" eaLnBrk="0" fontAlgn="base" latinLnBrk="0" hangingPunct="0">
                  <a:lnSpc>
                    <a:spcPct val="100000"/>
                  </a:lnSpc>
                  <a:buNone/>
                </a:pPr>
                <a:r>
                  <a:rPr lang="en-US" sz="1800" b="0" i="0" kern="120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These nonlinear partial differential equations are </a:t>
                </a:r>
                <a:r>
                  <a:rPr lang="en-US" sz="1800" b="1" i="0" kern="120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computationally intensive</a:t>
                </a:r>
                <a:r>
                  <a:rPr lang="en-US" sz="1800" b="0" i="0" kern="120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 to solve, especially for:</a:t>
                </a:r>
                <a:endParaRPr lang="en-IN" sz="2000" dirty="0"/>
              </a:p>
              <a:p>
                <a:pPr lvl="1" eaLnBrk="0" fontAlgn="base" hangingPunct="0">
                  <a:lnSpc>
                    <a:spcPct val="100000"/>
                  </a:lnSpc>
                </a:pPr>
                <a:r>
                  <a:rPr lang="en-US" sz="1800" b="0" i="0" kern="120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High Reynolds number flows</a:t>
                </a:r>
                <a:endParaRPr lang="en-IN" sz="2000" dirty="0"/>
              </a:p>
              <a:p>
                <a:pPr lvl="1" eaLnBrk="0" fontAlgn="base" hangingPunct="0">
                  <a:lnSpc>
                    <a:spcPct val="100000"/>
                  </a:lnSpc>
                </a:pPr>
                <a:r>
                  <a:rPr lang="en-US" sz="1800" b="0" i="0" kern="120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Turbulence and separation</a:t>
                </a:r>
                <a:endParaRPr lang="en-IN" sz="2000" dirty="0"/>
              </a:p>
              <a:p>
                <a:pPr lvl="1" eaLnBrk="0" fontAlgn="base" hangingPunct="0">
                  <a:lnSpc>
                    <a:spcPct val="100000"/>
                  </a:lnSpc>
                </a:pPr>
                <a:r>
                  <a:rPr lang="en-US" sz="1800" b="0" i="0" kern="120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+mn-ea"/>
                    <a:cs typeface="+mn-cs"/>
                  </a:rPr>
                  <a:t>Time-varying (transient) regimes</a:t>
                </a:r>
                <a:endParaRPr lang="en-IN" sz="2000" dirty="0">
                  <a:effectLst/>
                </a:endParaRPr>
              </a:p>
            </p:txBody>
          </p:sp>
        </mc:Choice>
        <mc:Fallback>
          <p:sp>
            <p:nvSpPr>
              <p:cNvPr id="14" name="Rectangle 2">
                <a:extLst>
                  <a:ext uri="{FF2B5EF4-FFF2-40B4-BE49-F238E27FC236}">
                    <a16:creationId xmlns:a16="http://schemas.microsoft.com/office/drawing/2014/main" id="{D9BB78EC-E676-107F-643C-9623CE3B6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5998" y="3206182"/>
                <a:ext cx="5379214" cy="2646878"/>
              </a:xfrm>
              <a:prstGeom prst="rect">
                <a:avLst/>
              </a:prstGeom>
              <a:blipFill>
                <a:blip r:embed="rId3"/>
                <a:stretch>
                  <a:fillRect l="-907" t="-691" r="-907" b="-322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999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881F71A-A961-E69F-75AE-A67E58CAA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81"/>
          <a:stretch/>
        </p:blipFill>
        <p:spPr bwMode="auto">
          <a:xfrm>
            <a:off x="2290773" y="68263"/>
            <a:ext cx="7610453" cy="672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2FD110CF-781A-163C-DC99-33EAAD3E0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5BFCF61C-3B18-4C03-8326-CC3B32D710C9}" type="slidenum">
              <a:rPr lang="en-US" noProof="0" smtClean="0"/>
              <a:pPr>
                <a:spcAft>
                  <a:spcPts val="600"/>
                </a:spcAft>
              </a:pPr>
              <a:t>8</a:t>
            </a:fld>
            <a:endParaRPr lang="en-US" noProof="0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47ABDAB5-3D92-32DF-78C3-1AE8D4EA44BD}"/>
              </a:ext>
            </a:extLst>
          </p:cNvPr>
          <p:cNvSpPr txBox="1">
            <a:spLocks/>
          </p:cNvSpPr>
          <p:nvPr/>
        </p:nvSpPr>
        <p:spPr>
          <a:xfrm>
            <a:off x="10274808" y="454152"/>
            <a:ext cx="1673352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PK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FCF61C-3B18-4C03-8326-CC3B32D710C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958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93CCB-3725-9778-4349-98EA1CD5C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9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88D54F-C6A2-A339-F0C2-B694FA60D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dirty="0" err="1"/>
              <a:t>Airfoil</a:t>
            </a:r>
            <a:r>
              <a:rPr lang="en-IN" sz="4000" b="1" dirty="0"/>
              <a:t> Selection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37F93E-6A2F-5B62-AB33-F6233F31F6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3504" y="2523202"/>
            <a:ext cx="10515600" cy="2983859"/>
          </a:xfr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GB" dirty="0"/>
              <a:t>~100 </a:t>
            </a:r>
            <a:r>
              <a:rPr lang="en-GB" dirty="0" err="1"/>
              <a:t>airfoils</a:t>
            </a:r>
            <a:r>
              <a:rPr lang="en-GB" dirty="0"/>
              <a:t> selected through web-based aerodynamic databases, research literature, and curated lists to ensure geometric and performance diversity.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NACA series (e.g., 0012)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Modern laminar flow profiles.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Covered diverse aerodynamic behavior across: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Cambered/symmetric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Low/high Re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Thin/thick profiles.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5679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0">
      <a:dk1>
        <a:srgbClr val="000000"/>
      </a:dk1>
      <a:lt1>
        <a:srgbClr val="FFFFFF"/>
      </a:lt1>
      <a:dk2>
        <a:srgbClr val="3B4546"/>
      </a:dk2>
      <a:lt2>
        <a:srgbClr val="E7E6E6"/>
      </a:lt2>
      <a:accent1>
        <a:srgbClr val="753F2C"/>
      </a:accent1>
      <a:accent2>
        <a:srgbClr val="637376"/>
      </a:accent2>
      <a:accent3>
        <a:srgbClr val="BE937E"/>
      </a:accent3>
      <a:accent4>
        <a:srgbClr val="576853"/>
      </a:accent4>
      <a:accent5>
        <a:srgbClr val="EDE9E6"/>
      </a:accent5>
      <a:accent6>
        <a:srgbClr val="D0CDC5"/>
      </a:accent6>
      <a:hlink>
        <a:srgbClr val="4F4F4F"/>
      </a:hlink>
      <a:folHlink>
        <a:srgbClr val="BE937E"/>
      </a:folHlink>
    </a:clrScheme>
    <a:fontScheme name="Custom 1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ject_Status_Report_Win32_jx_v12" id="{5D6FBA16-B4D1-4307-B1D7-61285FA0D9C0}" vid="{1DA9E459-46CB-4408-AA4C-63950E2E54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5B4CAA5-BE7A-46AB-97ED-63B24C46A3A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783CE7D-BFC6-4030-A335-E7F88DB664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11F98F7-6576-47F1-AD63-56E26C33974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0</TotalTime>
  <Words>2125</Words>
  <Application>Microsoft Office PowerPoint</Application>
  <PresentationFormat>Widescreen</PresentationFormat>
  <Paragraphs>359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Aptos</vt:lpstr>
      <vt:lpstr>Arial</vt:lpstr>
      <vt:lpstr>Calibri</vt:lpstr>
      <vt:lpstr>Cambria Math</vt:lpstr>
      <vt:lpstr>Times New Roman</vt:lpstr>
      <vt:lpstr>Office Theme</vt:lpstr>
      <vt:lpstr>Data-Driven Neural Network Modeling of Nonlinear Fluid Dynamic Systems</vt:lpstr>
      <vt:lpstr>Table of Contents</vt:lpstr>
      <vt:lpstr>Problem Statement</vt:lpstr>
      <vt:lpstr>Motivation</vt:lpstr>
      <vt:lpstr>Introduction</vt:lpstr>
      <vt:lpstr>What is CFD?</vt:lpstr>
      <vt:lpstr>The Navier-Stokes Equations</vt:lpstr>
      <vt:lpstr>PowerPoint Presentation</vt:lpstr>
      <vt:lpstr>Airfoil Selection</vt:lpstr>
      <vt:lpstr>Airfoil Characteristics and Diversity </vt:lpstr>
      <vt:lpstr>Baseline Simulations using XFOIL</vt:lpstr>
      <vt:lpstr>Why XFOIL?</vt:lpstr>
      <vt:lpstr>High-Fidelity Data Generation</vt:lpstr>
      <vt:lpstr>PowerPoint Presentation</vt:lpstr>
      <vt:lpstr>Data Preprocessing</vt:lpstr>
      <vt:lpstr>What is a Surrogate Model?</vt:lpstr>
      <vt:lpstr>Why We Need Surrogate Models</vt:lpstr>
      <vt:lpstr>Neural Network Architecture</vt:lpstr>
      <vt:lpstr>Loss Function Design</vt:lpstr>
      <vt:lpstr>Training Setup</vt:lpstr>
      <vt:lpstr>Results – Steady-State Accuracy</vt:lpstr>
      <vt:lpstr>Results – Transient Regime Challenges</vt:lpstr>
      <vt:lpstr>Computational Speedup</vt:lpstr>
      <vt:lpstr>Visual Comparisons</vt:lpstr>
      <vt:lpstr>PowerPoint Presentation</vt:lpstr>
      <vt:lpstr>PowerPoint Presentation</vt:lpstr>
      <vt:lpstr>PowerPoint Presentation</vt:lpstr>
      <vt:lpstr>Learnings and Key Takeaways </vt:lpstr>
      <vt:lpstr>Future Work</vt:lpstr>
      <vt:lpstr>Thank You</vt:lpstr>
      <vt:lpstr>Team Contributions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2022-06-28T06:29:45Z</dcterms:created>
  <dcterms:modified xsi:type="dcterms:W3CDTF">2025-04-19T04:31:24Z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